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1297" r:id="rId5"/>
    <p:sldId id="1298" r:id="rId6"/>
    <p:sldId id="1299" r:id="rId7"/>
    <p:sldId id="1300" r:id="rId8"/>
    <p:sldId id="1301" r:id="rId9"/>
    <p:sldId id="1302" r:id="rId10"/>
    <p:sldId id="1303" r:id="rId11"/>
    <p:sldId id="1304" r:id="rId12"/>
    <p:sldId id="1306" r:id="rId13"/>
    <p:sldId id="1307" r:id="rId14"/>
    <p:sldId id="1309"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415" userDrawn="1">
          <p15:clr>
            <a:srgbClr val="A4A3A4"/>
          </p15:clr>
        </p15:guide>
        <p15:guide id="4" pos="7265" userDrawn="1">
          <p15:clr>
            <a:srgbClr val="A4A3A4"/>
          </p15:clr>
        </p15:guide>
        <p15:guide id="5" pos="2547" userDrawn="1">
          <p15:clr>
            <a:srgbClr val="A4A3A4"/>
          </p15:clr>
        </p15:guide>
        <p15:guide id="6" pos="2706" userDrawn="1">
          <p15:clr>
            <a:srgbClr val="A4A3A4"/>
          </p15:clr>
        </p15:guide>
        <p15:guide id="7" pos="4793" userDrawn="1">
          <p15:clr>
            <a:srgbClr val="A4A3A4"/>
          </p15:clr>
        </p15:guide>
        <p15:guide id="8" pos="4951" userDrawn="1">
          <p15:clr>
            <a:srgbClr val="A4A3A4"/>
          </p15:clr>
        </p15:guide>
        <p15:guide id="9" orient="horz" pos="2568" userDrawn="1">
          <p15:clr>
            <a:srgbClr val="A4A3A4"/>
          </p15:clr>
        </p15:guide>
        <p15:guide id="10" orient="horz" pos="281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48DCA24-2D90-DB74-6FDF-BF8FE5251246}" name="Brett Feldon" initials="BF" userId="S::brett@reason360.com.au::9b2598ac-8839-4848-b676-d8cb8c98fe17" providerId="AD"/>
  <p188:author id="{7F1C65B3-930B-9A29-EFA5-9FD210E4D26D}" name="Chris Allgrove" initials="CA" userId="cba6ea5a894bf9f1" providerId="Windows Live"/>
  <p188:author id="{68ACF7F0-F5A7-A325-F68C-6E16DEB56C9D}" name="Martin George" initials="MG" userId="40a54d349ce51246" providerId="Windows Live"/>
  <p188:author id="{6E74D1F8-A58A-72FF-5522-A39EBF6D807B}" name="Grant Stark" initials="GS" userId="S::Grant.Stark@dia.govt.nz::eaa9e909-e075-4dab-bce7-f358eacbc82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372C4"/>
    <a:srgbClr val="043A85"/>
    <a:srgbClr val="9B9F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712" autoAdjust="0"/>
    <p:restoredTop sz="84021" autoAdjust="0"/>
  </p:normalViewPr>
  <p:slideViewPr>
    <p:cSldViewPr snapToGrid="0">
      <p:cViewPr varScale="1">
        <p:scale>
          <a:sx n="53" d="100"/>
          <a:sy n="53" d="100"/>
        </p:scale>
        <p:origin x="692" y="40"/>
      </p:cViewPr>
      <p:guideLst>
        <p:guide orient="horz" pos="2160"/>
        <p:guide pos="3840"/>
        <p:guide pos="415"/>
        <p:guide pos="7265"/>
        <p:guide pos="2547"/>
        <p:guide pos="2706"/>
        <p:guide pos="4793"/>
        <p:guide pos="4951"/>
        <p:guide orient="horz" pos="2568"/>
        <p:guide orient="horz" pos="2818"/>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yn Allen" userId="4e9e3e86-0ca4-4ded-8476-f1fc2786a535" providerId="ADAL" clId="{E38CD83F-02CC-45C7-9D69-01910FB5DD02}"/>
    <pc:docChg chg="delSld">
      <pc:chgData name="Carolyn Allen" userId="4e9e3e86-0ca4-4ded-8476-f1fc2786a535" providerId="ADAL" clId="{E38CD83F-02CC-45C7-9D69-01910FB5DD02}" dt="2024-04-29T13:00:36.526" v="0" actId="2696"/>
      <pc:docMkLst>
        <pc:docMk/>
      </pc:docMkLst>
      <pc:sldChg chg="del">
        <pc:chgData name="Carolyn Allen" userId="4e9e3e86-0ca4-4ded-8476-f1fc2786a535" providerId="ADAL" clId="{E38CD83F-02CC-45C7-9D69-01910FB5DD02}" dt="2024-04-29T13:00:36.526" v="0" actId="2696"/>
        <pc:sldMkLst>
          <pc:docMk/>
          <pc:sldMk cId="1776011323" sldId="256"/>
        </pc:sldMkLst>
      </pc:sldChg>
      <pc:sldChg chg="del">
        <pc:chgData name="Carolyn Allen" userId="4e9e3e86-0ca4-4ded-8476-f1fc2786a535" providerId="ADAL" clId="{E38CD83F-02CC-45C7-9D69-01910FB5DD02}" dt="2024-04-29T13:00:36.526" v="0" actId="2696"/>
        <pc:sldMkLst>
          <pc:docMk/>
          <pc:sldMk cId="2515932565" sldId="259"/>
        </pc:sldMkLst>
      </pc:sldChg>
      <pc:sldChg chg="del">
        <pc:chgData name="Carolyn Allen" userId="4e9e3e86-0ca4-4ded-8476-f1fc2786a535" providerId="ADAL" clId="{E38CD83F-02CC-45C7-9D69-01910FB5DD02}" dt="2024-04-29T13:00:36.526" v="0" actId="2696"/>
        <pc:sldMkLst>
          <pc:docMk/>
          <pc:sldMk cId="3521597747" sldId="275"/>
        </pc:sldMkLst>
      </pc:sldChg>
      <pc:sldChg chg="del">
        <pc:chgData name="Carolyn Allen" userId="4e9e3e86-0ca4-4ded-8476-f1fc2786a535" providerId="ADAL" clId="{E38CD83F-02CC-45C7-9D69-01910FB5DD02}" dt="2024-04-29T13:00:36.526" v="0" actId="2696"/>
        <pc:sldMkLst>
          <pc:docMk/>
          <pc:sldMk cId="2840909948" sldId="284"/>
        </pc:sldMkLst>
      </pc:sldChg>
      <pc:sldChg chg="del">
        <pc:chgData name="Carolyn Allen" userId="4e9e3e86-0ca4-4ded-8476-f1fc2786a535" providerId="ADAL" clId="{E38CD83F-02CC-45C7-9D69-01910FB5DD02}" dt="2024-04-29T13:00:36.526" v="0" actId="2696"/>
        <pc:sldMkLst>
          <pc:docMk/>
          <pc:sldMk cId="874305425" sldId="296"/>
        </pc:sldMkLst>
      </pc:sldChg>
      <pc:sldChg chg="del">
        <pc:chgData name="Carolyn Allen" userId="4e9e3e86-0ca4-4ded-8476-f1fc2786a535" providerId="ADAL" clId="{E38CD83F-02CC-45C7-9D69-01910FB5DD02}" dt="2024-04-29T13:00:36.526" v="0" actId="2696"/>
        <pc:sldMkLst>
          <pc:docMk/>
          <pc:sldMk cId="703449852" sldId="298"/>
        </pc:sldMkLst>
      </pc:sldChg>
      <pc:sldChg chg="del">
        <pc:chgData name="Carolyn Allen" userId="4e9e3e86-0ca4-4ded-8476-f1fc2786a535" providerId="ADAL" clId="{E38CD83F-02CC-45C7-9D69-01910FB5DD02}" dt="2024-04-29T13:00:36.526" v="0" actId="2696"/>
        <pc:sldMkLst>
          <pc:docMk/>
          <pc:sldMk cId="3934485294" sldId="299"/>
        </pc:sldMkLst>
      </pc:sldChg>
      <pc:sldChg chg="del">
        <pc:chgData name="Carolyn Allen" userId="4e9e3e86-0ca4-4ded-8476-f1fc2786a535" providerId="ADAL" clId="{E38CD83F-02CC-45C7-9D69-01910FB5DD02}" dt="2024-04-29T13:00:36.526" v="0" actId="2696"/>
        <pc:sldMkLst>
          <pc:docMk/>
          <pc:sldMk cId="77056536" sldId="302"/>
        </pc:sldMkLst>
      </pc:sldChg>
      <pc:sldChg chg="del">
        <pc:chgData name="Carolyn Allen" userId="4e9e3e86-0ca4-4ded-8476-f1fc2786a535" providerId="ADAL" clId="{E38CD83F-02CC-45C7-9D69-01910FB5DD02}" dt="2024-04-29T13:00:36.526" v="0" actId="2696"/>
        <pc:sldMkLst>
          <pc:docMk/>
          <pc:sldMk cId="3420520900" sldId="434"/>
        </pc:sldMkLst>
      </pc:sldChg>
      <pc:sldChg chg="del">
        <pc:chgData name="Carolyn Allen" userId="4e9e3e86-0ca4-4ded-8476-f1fc2786a535" providerId="ADAL" clId="{E38CD83F-02CC-45C7-9D69-01910FB5DD02}" dt="2024-04-29T13:00:36.526" v="0" actId="2696"/>
        <pc:sldMkLst>
          <pc:docMk/>
          <pc:sldMk cId="370835811" sldId="1305"/>
        </pc:sldMkLst>
      </pc:sldChg>
      <pc:sldMasterChg chg="delSldLayout">
        <pc:chgData name="Carolyn Allen" userId="4e9e3e86-0ca4-4ded-8476-f1fc2786a535" providerId="ADAL" clId="{E38CD83F-02CC-45C7-9D69-01910FB5DD02}" dt="2024-04-29T13:00:36.526" v="0" actId="2696"/>
        <pc:sldMasterMkLst>
          <pc:docMk/>
          <pc:sldMasterMk cId="2909929132" sldId="2147483648"/>
        </pc:sldMasterMkLst>
        <pc:sldLayoutChg chg="del">
          <pc:chgData name="Carolyn Allen" userId="4e9e3e86-0ca4-4ded-8476-f1fc2786a535" providerId="ADAL" clId="{E38CD83F-02CC-45C7-9D69-01910FB5DD02}" dt="2024-04-29T13:00:36.526" v="0" actId="2696"/>
          <pc:sldLayoutMkLst>
            <pc:docMk/>
            <pc:sldMasterMk cId="2909929132" sldId="2147483648"/>
            <pc:sldLayoutMk cId="3823973034" sldId="2147483660"/>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5DFA17AF-4ABF-4DBF-B4D0-B67BA35AABCC}" type="datetimeFigureOut">
              <a:rPr lang="en-AU" smtClean="0"/>
              <a:t>29/04/2024</a:t>
            </a:fld>
            <a:endParaRPr lang="en-AU"/>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6BECDD2-7D90-45C7-A395-466F093BDF87}" type="slidenum">
              <a:rPr lang="en-AU" smtClean="0"/>
              <a:t>‹#›</a:t>
            </a:fld>
            <a:endParaRPr lang="en-AU"/>
          </a:p>
        </p:txBody>
      </p:sp>
    </p:spTree>
    <p:extLst>
      <p:ext uri="{BB962C8B-B14F-4D97-AF65-F5344CB8AC3E}">
        <p14:creationId xmlns:p14="http://schemas.microsoft.com/office/powerpoint/2010/main" val="4183695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en.wikipedia.org/wiki/Fawkes_(image_cloaking_software"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This is high-level guidance material to support informing executive stakeholders of the relevant issues.</a:t>
            </a:r>
          </a:p>
          <a:p>
            <a:r>
              <a:rPr lang="en-AU" dirty="0"/>
              <a:t>More detailed material on these issues, standards involved, mitigations etc is available. Refer to the outputs of the Institute’s BVAEG for more information.</a:t>
            </a:r>
          </a:p>
          <a:p>
            <a:r>
              <a:rPr lang="en-AU" dirty="0"/>
              <a:t>Other sources, too, talk about these subjects – e.g., see the work from ENISA at https://</a:t>
            </a:r>
            <a:r>
              <a:rPr lang="en-AU" dirty="0" err="1"/>
              <a:t>www.enisa.europa.eu</a:t>
            </a:r>
            <a:r>
              <a:rPr lang="en-AU" dirty="0"/>
              <a:t>/publications/remote-id-proofing-good-practices</a:t>
            </a:r>
          </a:p>
        </p:txBody>
      </p:sp>
      <p:sp>
        <p:nvSpPr>
          <p:cNvPr id="4" name="Slide Number Placeholder 3"/>
          <p:cNvSpPr>
            <a:spLocks noGrp="1"/>
          </p:cNvSpPr>
          <p:nvPr>
            <p:ph type="sldNum" sz="quarter" idx="5"/>
          </p:nvPr>
        </p:nvSpPr>
        <p:spPr/>
        <p:txBody>
          <a:bodyPr/>
          <a:lstStyle/>
          <a:p>
            <a:fld id="{66BECDD2-7D90-45C7-A395-466F093BDF87}" type="slidenum">
              <a:rPr lang="en-AU" smtClean="0"/>
              <a:t>1</a:t>
            </a:fld>
            <a:endParaRPr lang="en-AU"/>
          </a:p>
        </p:txBody>
      </p:sp>
    </p:spTree>
    <p:extLst>
      <p:ext uri="{BB962C8B-B14F-4D97-AF65-F5344CB8AC3E}">
        <p14:creationId xmlns:p14="http://schemas.microsoft.com/office/powerpoint/2010/main" val="18903770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BECDD2-7D90-45C7-A395-466F093BDF87}" type="slidenum">
              <a:rPr lang="en-AU" smtClean="0"/>
              <a:t>2</a:t>
            </a:fld>
            <a:endParaRPr lang="en-AU"/>
          </a:p>
        </p:txBody>
      </p:sp>
    </p:spTree>
    <p:extLst>
      <p:ext uri="{BB962C8B-B14F-4D97-AF65-F5344CB8AC3E}">
        <p14:creationId xmlns:p14="http://schemas.microsoft.com/office/powerpoint/2010/main" val="4201131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dirty="0"/>
              <a:t>Detection of and resistance to such vulnerabilities is usually measured separately from a system’s </a:t>
            </a:r>
            <a:r>
              <a:rPr lang="en-AU" i="1" dirty="0"/>
              <a:t>performance</a:t>
            </a:r>
            <a:r>
              <a:rPr lang="en-AU" dirty="0"/>
              <a:t>, which is the measured ability of the system to distinguish people from one another.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dirty="0"/>
              <a:t>The set described herein is not exhaustive: other vulnerabilities exist and may also be subject to attack.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dirty="0"/>
              <a:t>In some digital identity scenarios, multiple identities are permissible. In those cases, duplicate detection is typically irrelevant.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dirty="0"/>
              <a:t>In digital identity there are also issues stemming from vulnerabilities in other parts of identity infrastructure – for instance, the potential for a passport issuing process to be subverted in some manner. These vulnerabilities can, too, be biometric in nature.</a:t>
            </a:r>
          </a:p>
        </p:txBody>
      </p:sp>
      <p:sp>
        <p:nvSpPr>
          <p:cNvPr id="4" name="Slide Number Placeholder 3"/>
          <p:cNvSpPr>
            <a:spLocks noGrp="1"/>
          </p:cNvSpPr>
          <p:nvPr>
            <p:ph type="sldNum" sz="quarter" idx="5"/>
          </p:nvPr>
        </p:nvSpPr>
        <p:spPr/>
        <p:txBody>
          <a:bodyPr/>
          <a:lstStyle/>
          <a:p>
            <a:fld id="{66BECDD2-7D90-45C7-A395-466F093BDF87}" type="slidenum">
              <a:rPr lang="en-AU" smtClean="0"/>
              <a:t>3</a:t>
            </a:fld>
            <a:endParaRPr lang="en-AU"/>
          </a:p>
        </p:txBody>
      </p:sp>
    </p:spTree>
    <p:extLst>
      <p:ext uri="{BB962C8B-B14F-4D97-AF65-F5344CB8AC3E}">
        <p14:creationId xmlns:p14="http://schemas.microsoft.com/office/powerpoint/2010/main" val="31084471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l">
              <a:buFont typeface="Arial" panose="020B0604020202020204" pitchFamily="34" charset="0"/>
              <a:buChar char="•"/>
            </a:pPr>
            <a:r>
              <a:rPr lang="en-US" sz="1100" b="0" i="0" dirty="0">
                <a:solidFill>
                  <a:srgbClr val="242424"/>
                </a:solidFill>
                <a:effectLst/>
                <a:latin typeface="Calibri" panose="020F0502020204030204" pitchFamily="34" charset="0"/>
              </a:rPr>
              <a:t>As you continue to enable more services online it is important to understand the risks you face, the vulnerabilities that might exist in your systems and the types of attacks fraudsters </a:t>
            </a:r>
            <a:r>
              <a:rPr lang="en-US" sz="1100" b="0" i="0" u="sng" dirty="0">
                <a:solidFill>
                  <a:srgbClr val="242424"/>
                </a:solidFill>
                <a:effectLst/>
                <a:latin typeface="Calibri" panose="020F0502020204030204" pitchFamily="34" charset="0"/>
              </a:rPr>
              <a:t>will</a:t>
            </a:r>
            <a:r>
              <a:rPr lang="en-US" sz="1100" b="0" i="0" dirty="0">
                <a:solidFill>
                  <a:srgbClr val="242424"/>
                </a:solidFill>
                <a:effectLst/>
                <a:latin typeface="Calibri" panose="020F0502020204030204" pitchFamily="34" charset="0"/>
              </a:rPr>
              <a:t> try to execute to exploit your </a:t>
            </a:r>
            <a:r>
              <a:rPr lang="en-US" sz="1100" b="0" i="0" dirty="0" err="1">
                <a:solidFill>
                  <a:srgbClr val="242424"/>
                </a:solidFill>
                <a:effectLst/>
                <a:latin typeface="Calibri" panose="020F0502020204030204" pitchFamily="34" charset="0"/>
              </a:rPr>
              <a:t>organisation</a:t>
            </a:r>
            <a:r>
              <a:rPr lang="en-US" sz="1100" b="0" i="0" dirty="0">
                <a:solidFill>
                  <a:srgbClr val="242424"/>
                </a:solidFill>
                <a:effectLst/>
                <a:latin typeface="Calibri" panose="020F0502020204030204" pitchFamily="34" charset="0"/>
              </a:rPr>
              <a:t> and your customers.</a:t>
            </a:r>
          </a:p>
          <a:p>
            <a:pPr marL="171450" indent="-171450" algn="l">
              <a:buFont typeface="Arial" panose="020B0604020202020204" pitchFamily="34" charset="0"/>
              <a:buChar char="•"/>
            </a:pPr>
            <a:r>
              <a:rPr lang="en-US" sz="1100" b="0" i="0" dirty="0">
                <a:solidFill>
                  <a:srgbClr val="242424"/>
                </a:solidFill>
                <a:effectLst/>
                <a:latin typeface="Calibri" panose="020F0502020204030204" pitchFamily="34" charset="0"/>
              </a:rPr>
              <a:t>Make no mistake, the challenge is increasing. Fraudsters are becoming more sophisticated and new tools like generative AI and deepfakes are enabling attacks at a greater scale and pace than ever before. Knowing your system and taking action is critical to keeping your </a:t>
            </a:r>
            <a:r>
              <a:rPr lang="en-US" sz="1100" b="0" i="0" dirty="0" err="1">
                <a:solidFill>
                  <a:srgbClr val="242424"/>
                </a:solidFill>
                <a:effectLst/>
                <a:latin typeface="Calibri" panose="020F0502020204030204" pitchFamily="34" charset="0"/>
              </a:rPr>
              <a:t>organisation</a:t>
            </a:r>
            <a:r>
              <a:rPr lang="en-US" sz="1100" b="0" i="0" dirty="0">
                <a:solidFill>
                  <a:srgbClr val="242424"/>
                </a:solidFill>
                <a:effectLst/>
                <a:latin typeface="Calibri" panose="020F0502020204030204" pitchFamily="34" charset="0"/>
              </a:rPr>
              <a:t> and your customers safe online.</a:t>
            </a:r>
          </a:p>
          <a:p>
            <a:pPr marL="171450" indent="-171450" algn="l">
              <a:buFont typeface="Arial" panose="020B0604020202020204" pitchFamily="34" charset="0"/>
              <a:buChar char="•"/>
            </a:pPr>
            <a:r>
              <a:rPr lang="en-US" sz="1100" b="0" i="0" dirty="0">
                <a:solidFill>
                  <a:srgbClr val="242424"/>
                </a:solidFill>
                <a:effectLst/>
                <a:latin typeface="Calibri" panose="020F0502020204030204" pitchFamily="34" charset="0"/>
              </a:rPr>
              <a:t>In the digital identity domain fraudster's have three main objectives:</a:t>
            </a:r>
          </a:p>
          <a:p>
            <a:pPr marL="628650" lvl="1" indent="-171450" algn="l">
              <a:buFont typeface="Arial" panose="020B0604020202020204" pitchFamily="34" charset="0"/>
              <a:buChar char="•"/>
            </a:pPr>
            <a:r>
              <a:rPr lang="en-US" sz="1100" b="0" i="0" dirty="0">
                <a:solidFill>
                  <a:srgbClr val="242424"/>
                </a:solidFill>
                <a:effectLst/>
                <a:latin typeface="Calibri" panose="020F0502020204030204" pitchFamily="34" charset="0"/>
              </a:rPr>
              <a:t>Enrolling's Fraudulent Identities – They want to pretend they are someone you don’t know using falsified identity information. This might be as simple as a fake driver’s </a:t>
            </a:r>
            <a:r>
              <a:rPr lang="en-US" sz="1100" b="0" i="0" dirty="0" err="1">
                <a:solidFill>
                  <a:srgbClr val="242424"/>
                </a:solidFill>
                <a:effectLst/>
                <a:latin typeface="Calibri" panose="020F0502020204030204" pitchFamily="34" charset="0"/>
              </a:rPr>
              <a:t>licence</a:t>
            </a:r>
            <a:r>
              <a:rPr lang="en-US" sz="1100" b="0" i="0" dirty="0">
                <a:solidFill>
                  <a:srgbClr val="242424"/>
                </a:solidFill>
                <a:effectLst/>
                <a:latin typeface="Calibri" panose="020F0502020204030204" pitchFamily="34" charset="0"/>
              </a:rPr>
              <a:t> or as complicated as a falsified photo or video that ‘cloaks’ their identity meaning they might be picked up in a watchlist check. </a:t>
            </a:r>
            <a:r>
              <a:rPr lang="en-US" sz="1100" b="0" i="0" u="sng" dirty="0">
                <a:solidFill>
                  <a:srgbClr val="0563C1"/>
                </a:solidFill>
                <a:effectLst/>
                <a:latin typeface="Calibri" panose="020F0502020204030204" pitchFamily="34" charset="0"/>
                <a:hlinkClick r:id="rId3"/>
              </a:rPr>
              <a:t>https://en.wikipedia.org/wiki/Fawkes_(image_cloaking_software</a:t>
            </a:r>
            <a:endParaRPr lang="en-US" sz="1100" b="0" i="0" u="sng" dirty="0">
              <a:solidFill>
                <a:srgbClr val="242424"/>
              </a:solidFill>
              <a:effectLst/>
              <a:latin typeface="Calibri" panose="020F0502020204030204" pitchFamily="34" charset="0"/>
            </a:endParaRPr>
          </a:p>
          <a:p>
            <a:pPr marL="628650" lvl="1" indent="-171450" algn="l">
              <a:buFont typeface="Arial" panose="020B0604020202020204" pitchFamily="34" charset="0"/>
              <a:buChar char="•"/>
            </a:pPr>
            <a:r>
              <a:rPr lang="en-US" sz="1100" b="0" i="0" dirty="0">
                <a:solidFill>
                  <a:srgbClr val="242424"/>
                </a:solidFill>
                <a:effectLst/>
                <a:latin typeface="Calibri" panose="020F0502020204030204" pitchFamily="34" charset="0"/>
              </a:rPr>
              <a:t>Take over legitimate accounts – They want to impersonate existing users to gain unauthorized access. Often existing users have privileges that are much more valuable to fraudsters, perhaps they have taken over a users email address or stolen their phone and can then use a stolen biometric as part of second factor authentication process or password reset. It is important to remember that while unique there is little users can do to protect their biometrics particularly their face. This information is readily stolen, packaged and for sale on the dark web.</a:t>
            </a:r>
          </a:p>
          <a:p>
            <a:pPr marL="628650" lvl="1" indent="-171450" algn="l">
              <a:buFont typeface="Arial" panose="020B0604020202020204" pitchFamily="34" charset="0"/>
              <a:buChar char="•"/>
            </a:pPr>
            <a:r>
              <a:rPr lang="en-US" sz="1100" b="0" i="0" dirty="0">
                <a:solidFill>
                  <a:srgbClr val="242424"/>
                </a:solidFill>
                <a:effectLst/>
                <a:latin typeface="Calibri" panose="020F0502020204030204" pitchFamily="34" charset="0"/>
              </a:rPr>
              <a:t>Access other resources – Use multiple resources in a single interaction. Your adversaries may attempt to sneak in under the radar to make multiple attacks over time. Often when they have found an avenue that works they will look to extend and expand, collecting the information of other users, particularly those with higher privileges.</a:t>
            </a:r>
          </a:p>
        </p:txBody>
      </p:sp>
      <p:sp>
        <p:nvSpPr>
          <p:cNvPr id="4" name="Slide Number Placeholder 3"/>
          <p:cNvSpPr>
            <a:spLocks noGrp="1"/>
          </p:cNvSpPr>
          <p:nvPr>
            <p:ph type="sldNum" sz="quarter" idx="5"/>
          </p:nvPr>
        </p:nvSpPr>
        <p:spPr/>
        <p:txBody>
          <a:bodyPr/>
          <a:lstStyle/>
          <a:p>
            <a:fld id="{66BECDD2-7D90-45C7-A395-466F093BDF87}" type="slidenum">
              <a:rPr lang="en-AU" smtClean="0"/>
              <a:t>4</a:t>
            </a:fld>
            <a:endParaRPr lang="en-AU"/>
          </a:p>
        </p:txBody>
      </p:sp>
    </p:spTree>
    <p:extLst>
      <p:ext uri="{BB962C8B-B14F-4D97-AF65-F5344CB8AC3E}">
        <p14:creationId xmlns:p14="http://schemas.microsoft.com/office/powerpoint/2010/main" val="33042356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100" b="1" dirty="0"/>
              <a:t>In front attacks</a:t>
            </a:r>
            <a:r>
              <a:rPr lang="en-AU" sz="1100" dirty="0"/>
              <a:t> are, in biometric terms, ‘presentation attacks’ - presenting fake information to the biometric sensor (e.g. mask, “gummy” fingerprint, video display).</a:t>
            </a:r>
          </a:p>
          <a:p>
            <a:r>
              <a:rPr lang="en-AU" sz="1100" dirty="0"/>
              <a:t>These attacks do not require device or back-end IT system access, and rely entirely on tricking biometric components.</a:t>
            </a:r>
          </a:p>
          <a:p>
            <a:r>
              <a:rPr lang="en-AU" sz="1100" dirty="0"/>
              <a:t>In addition to ‘biometric-only’ attacks of this nature, for some digital identity systems that rely on user-captured images of documents, these too can be falsified.</a:t>
            </a:r>
          </a:p>
          <a:p>
            <a:r>
              <a:rPr lang="en-AU" sz="1100" b="1" dirty="0"/>
              <a:t>On-device attacks</a:t>
            </a:r>
            <a:r>
              <a:rPr lang="en-AU" sz="1100" dirty="0"/>
              <a:t> involve mounting an IT hack against a device within the user’s control, such as a mobile phone, with the objective of altering biometric outcomes without detection. Such an attack might involve introducing falsified biometric data, which in biometrics is known as an ‘injection attack’. Falsified data may also come via malware that the user has been tricked into accepting. There are other types of possible attacks on devices depending on what processing steps are performed there.</a:t>
            </a:r>
          </a:p>
          <a:p>
            <a:r>
              <a:rPr lang="en-AU" sz="1100" b="1" dirty="0"/>
              <a:t>Cyber attacks</a:t>
            </a:r>
            <a:r>
              <a:rPr lang="en-AU" sz="1100" dirty="0"/>
              <a:t> could alter biometric behaviour and outcomes on devices not within the user’s control – usually by hacking back-end servers or networks. Injection attacks to alter biometric data either raw or in processed form may be mounted here. Direct alteration of biometric databases or the results of biometric comparisons may, too, be possible.</a:t>
            </a:r>
          </a:p>
          <a:p>
            <a:endParaRPr lang="en-AU" sz="1100" dirty="0"/>
          </a:p>
          <a:p>
            <a:r>
              <a:rPr lang="en-AU" sz="1100" dirty="0"/>
              <a:t>The level of complexity and extent of resources to mount these attacks increases substantially from in-front attacks (which need no special IT hacking), to on-device attacks (which require some kind of hack – albeit of a device within the user’s control and thus easy to experiment with), to cyber attacks (which typically require highly sophisticated hacking against remote infrastructure that ought to have good protection). Be aware that “insider jobs” and tricking administrative staff into unknowingly accepting an exploit are the most frequent ways this type of attack can occur.</a:t>
            </a:r>
          </a:p>
        </p:txBody>
      </p:sp>
      <p:sp>
        <p:nvSpPr>
          <p:cNvPr id="4" name="Slide Number Placeholder 3"/>
          <p:cNvSpPr>
            <a:spLocks noGrp="1"/>
          </p:cNvSpPr>
          <p:nvPr>
            <p:ph type="sldNum" sz="quarter" idx="5"/>
          </p:nvPr>
        </p:nvSpPr>
        <p:spPr/>
        <p:txBody>
          <a:bodyPr/>
          <a:lstStyle/>
          <a:p>
            <a:fld id="{66BECDD2-7D90-45C7-A395-466F093BDF87}" type="slidenum">
              <a:rPr lang="en-AU" smtClean="0"/>
              <a:t>5</a:t>
            </a:fld>
            <a:endParaRPr lang="en-AU"/>
          </a:p>
        </p:txBody>
      </p:sp>
    </p:spTree>
    <p:extLst>
      <p:ext uri="{BB962C8B-B14F-4D97-AF65-F5344CB8AC3E}">
        <p14:creationId xmlns:p14="http://schemas.microsoft.com/office/powerpoint/2010/main" val="5013229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t>A </a:t>
            </a:r>
            <a:r>
              <a:rPr lang="en-GB" sz="1100" b="1" dirty="0"/>
              <a:t>static photo</a:t>
            </a:r>
            <a:r>
              <a:rPr lang="en-GB" sz="1100" dirty="0"/>
              <a:t> can include face screen shots, faked and manipulated photos. The easiest attacks and very likely to be tried as a first attempt to break into an identity verification system</a:t>
            </a:r>
          </a:p>
          <a:p>
            <a:r>
              <a:rPr lang="en-GB" sz="1100" dirty="0"/>
              <a:t>Be aware that a </a:t>
            </a:r>
            <a:r>
              <a:rPr lang="en-GB" sz="1100" b="1" dirty="0"/>
              <a:t>face mask</a:t>
            </a:r>
            <a:r>
              <a:rPr lang="en-GB" sz="1100" dirty="0"/>
              <a:t> could be used to enrol someone who appears to be a new user under a false identity, but also to pass off as someone already enrolled in the system. They might also be used to defeat watch lists. Off the shelf face masks including those of celebrities are widely available so are a moderately likely attack method. Custom masks to mimic a known person require effort to prepare but there are many high quality prosthetics makers for example in theatre props. This is not a very scalable attack, but could target someone of high worth.</a:t>
            </a:r>
          </a:p>
          <a:p>
            <a:r>
              <a:rPr lang="en-GB" sz="1100" dirty="0"/>
              <a:t>For a </a:t>
            </a:r>
            <a:r>
              <a:rPr lang="en-GB" sz="1100" b="1" dirty="0"/>
              <a:t>prosthetic finger</a:t>
            </a:r>
            <a:r>
              <a:rPr lang="en-GB" sz="1100" dirty="0"/>
              <a:t>, typically a silicone mould made to include the target fingerprint (also known as “gummy fingerprint”). How to make a “gummy finger” has been widely shared on the web so it’s a moderately likely attack.</a:t>
            </a:r>
          </a:p>
          <a:p>
            <a:r>
              <a:rPr lang="en-GB" sz="1100" dirty="0"/>
              <a:t>The widespread availability of </a:t>
            </a:r>
            <a:r>
              <a:rPr lang="en-GB" sz="1100" b="1" dirty="0"/>
              <a:t>Generative AI</a:t>
            </a:r>
            <a:r>
              <a:rPr lang="en-GB" sz="1100" dirty="0"/>
              <a:t> image and video tools makes this attack easy to attempt as an “in front” attack, but finding a method of injecting it into a device or system requires a malware exploit or a cyber attack (hack). Malware exploits where the user is duped into downloading a malicious payload into their device is the most likely vector </a:t>
            </a:r>
          </a:p>
          <a:p>
            <a:r>
              <a:rPr lang="en-GB" sz="1100" dirty="0"/>
              <a:t>The most likely attack using a </a:t>
            </a:r>
            <a:r>
              <a:rPr lang="en-GB" sz="1100" b="1" dirty="0"/>
              <a:t>photo morph</a:t>
            </a:r>
            <a:r>
              <a:rPr lang="en-GB" sz="1100" dirty="0"/>
              <a:t> is where a system allows unsupervised or remote uploading of a digital photo, e.g. to make a renewal. This “new” photo becomes the reference for biometric comparison. It’s foreseeable that a bad actor could create a situation where a user is duped into replacing the stored biometric reference with a morph, or installing malware that does this.</a:t>
            </a:r>
          </a:p>
          <a:p>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Where systems rely on documents to be presented as part of the vetting process, adequate steps must be taken to verify that the document is not a fake or copy, especially where a printed photo on the document is used as a reference (while deprecated, this does happen – the question is the degree of confidence attributed to any such match)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On attack points –</a:t>
            </a:r>
            <a:br>
              <a:rPr lang="en-GB" sz="1100" dirty="0"/>
            </a:b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Systems ought to detect “in front” attacks – there is proven technology to do this.</a:t>
            </a:r>
          </a:p>
          <a:p>
            <a:endParaRPr lang="en-GB" sz="1100" dirty="0"/>
          </a:p>
          <a:p>
            <a:r>
              <a:rPr lang="en-GB" sz="1100" dirty="0"/>
              <a:t>Looking at the issue of scalability, “on device” and “cyber attacks” may be hard to create but once a system is penetrated, that could result in a very high, multiple attack cost.</a:t>
            </a:r>
          </a:p>
          <a:p>
            <a:r>
              <a:rPr lang="en-GB" sz="1100" dirty="0"/>
              <a:t>There are many examples of on-device attacks, and work by organisations such as the Content Authenticity Initiative are beginning to produce mitigating solutions. Even so, there is no substitute for good discipline both by the device user and the system developer. </a:t>
            </a:r>
          </a:p>
        </p:txBody>
      </p:sp>
      <p:sp>
        <p:nvSpPr>
          <p:cNvPr id="4" name="Slide Number Placeholder 3"/>
          <p:cNvSpPr>
            <a:spLocks noGrp="1"/>
          </p:cNvSpPr>
          <p:nvPr>
            <p:ph type="sldNum" sz="quarter" idx="5"/>
          </p:nvPr>
        </p:nvSpPr>
        <p:spPr/>
        <p:txBody>
          <a:bodyPr/>
          <a:lstStyle/>
          <a:p>
            <a:fld id="{66BECDD2-7D90-45C7-A395-466F093BDF87}" type="slidenum">
              <a:rPr lang="en-AU" smtClean="0"/>
              <a:t>6</a:t>
            </a:fld>
            <a:endParaRPr lang="en-AU"/>
          </a:p>
        </p:txBody>
      </p:sp>
    </p:spTree>
    <p:extLst>
      <p:ext uri="{BB962C8B-B14F-4D97-AF65-F5344CB8AC3E}">
        <p14:creationId xmlns:p14="http://schemas.microsoft.com/office/powerpoint/2010/main" val="7089694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None/>
            </a:pPr>
            <a:r>
              <a:rPr lang="en-GB" sz="1100" dirty="0"/>
              <a:t>A face system could easily be targeted by taking a photo of the target, printing it out and presenting it to the camera used as a sensor.</a:t>
            </a:r>
          </a:p>
          <a:p>
            <a:pPr marL="0" indent="0">
              <a:lnSpc>
                <a:spcPct val="100000"/>
              </a:lnSpc>
              <a:buNone/>
            </a:pPr>
            <a:r>
              <a:rPr lang="en-GB" sz="1100" dirty="0"/>
              <a:t>More sophisticated attacks are possible and can be very effective in the right situation.</a:t>
            </a:r>
          </a:p>
          <a:p>
            <a:pPr marL="0" indent="0">
              <a:lnSpc>
                <a:spcPct val="100000"/>
              </a:lnSpc>
              <a:buNone/>
            </a:pPr>
            <a:r>
              <a:rPr lang="en-GB" sz="1100" dirty="0"/>
              <a:t>The main limitation to their use is that they are singular – an attack is on one individual and cannot be easily scaled.</a:t>
            </a:r>
          </a:p>
          <a:p>
            <a:pPr marL="0" indent="0">
              <a:lnSpc>
                <a:spcPct val="100000"/>
              </a:lnSpc>
              <a:buNone/>
            </a:pPr>
            <a:r>
              <a:rPr lang="en-GB" sz="1100" dirty="0"/>
              <a:t>Where operation of a system is supervised, they are usually easy to spot.</a:t>
            </a:r>
          </a:p>
          <a:p>
            <a:endParaRPr lang="en-GB" sz="1100" dirty="0"/>
          </a:p>
          <a:p>
            <a:r>
              <a:rPr lang="en-GB" sz="1800" dirty="0"/>
              <a:t>An on-device attack will need to circumvent the security of the device itself, making it a much harder attack to deliver.</a:t>
            </a:r>
          </a:p>
          <a:p>
            <a:r>
              <a:rPr lang="en-GB" sz="1600" dirty="0"/>
              <a:t>It requires the device to be compromised so the attack can be injected into the system.</a:t>
            </a:r>
          </a:p>
          <a:p>
            <a:r>
              <a:rPr lang="en-GB" sz="1600" dirty="0"/>
              <a:t>Once the system is compromised, the “payload” can be injected into the system and will generally be very difficult to identify as an attack.</a:t>
            </a:r>
            <a:endParaRPr lang="en-GB" sz="1100" dirty="0"/>
          </a:p>
          <a:p>
            <a:r>
              <a:rPr lang="en-GB" sz="1100" dirty="0"/>
              <a:t>Note that an on-device attack may be delivered via malware which could be seen as a relatively easy way to spoof a system. Virtual cameras used by gaming software may also create a vector where images used for biometric purposes look like they are coming from an authentic source. </a:t>
            </a:r>
          </a:p>
          <a:p>
            <a:pPr marL="0" indent="0">
              <a:lnSpc>
                <a:spcPct val="100000"/>
              </a:lnSpc>
              <a:buNone/>
            </a:pPr>
            <a:endParaRPr lang="en-GB" sz="1100" dirty="0"/>
          </a:p>
          <a:p>
            <a:pPr marL="0" indent="0">
              <a:lnSpc>
                <a:spcPct val="100000"/>
              </a:lnSpc>
              <a:buNone/>
            </a:pPr>
            <a:r>
              <a:rPr lang="en-GB" sz="1100" dirty="0"/>
              <a:t>An injection attack is an attack that involves biometric data being inserted into the system.</a:t>
            </a:r>
          </a:p>
          <a:p>
            <a:pPr marL="0" indent="0">
              <a:lnSpc>
                <a:spcPct val="100000"/>
              </a:lnSpc>
              <a:buNone/>
            </a:pPr>
            <a:r>
              <a:rPr lang="en-US" sz="1100" dirty="0"/>
              <a:t>It does not involve presenting a biometric characteristic, rather the biometric system is compromised to allow the attacker to modify the biometric input.</a:t>
            </a:r>
          </a:p>
          <a:p>
            <a:pPr marL="0" indent="0">
              <a:lnSpc>
                <a:spcPct val="100000"/>
              </a:lnSpc>
              <a:buNone/>
            </a:pPr>
            <a:r>
              <a:rPr lang="en-GB" sz="1100" dirty="0"/>
              <a:t>Man in the middle attacks, virtual camera redirection, malicious code injection and phishing attacks are common methods of on device attacks – they all target some aspect of the security features of the device.</a:t>
            </a:r>
          </a:p>
          <a:p>
            <a:endParaRPr lang="en-GB" sz="1100" dirty="0"/>
          </a:p>
          <a:p>
            <a:r>
              <a:rPr lang="en-GB" sz="1800" dirty="0"/>
              <a:t>A cyber attack on the processing system targets the wider host system infrastructure</a:t>
            </a:r>
          </a:p>
          <a:p>
            <a:r>
              <a:rPr lang="en-GB" sz="1600" dirty="0"/>
              <a:t>Delivery of the attack is through a cyber-attack on the host system</a:t>
            </a:r>
          </a:p>
          <a:p>
            <a:r>
              <a:rPr lang="en-GB" sz="1600" dirty="0"/>
              <a:t>It will include a range of attacks targeting the physical infrastructure, operators, administration functions etc.</a:t>
            </a:r>
          </a:p>
          <a:p>
            <a:r>
              <a:rPr lang="en-GB" sz="1600" dirty="0"/>
              <a:t>Although the biometric functionality of the system is being compromised, the form of such attacks are much wider than just biometric applications or databases and this makes it a very different type of challenge to the other attacks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Targeting the system infrastructure will allow a range of attacks on the biometric components, including the biometric and biographical databases and the remote processing of biometric data (such as matching algorithms, feature extraction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A successful cyber attack against a biometric system can have severe implications for not only for your system but the privacy of those individuals in your biometric database. If access to the biometric engine or data is obtained, attackers may be able to do irreversible damage by adjusting thresholds to automatically pass biometric tests or by modifying, destroying or exfiltrating user data. Hardening infrastructure – and the change processes associated with this – is of critical importance in mitigation.</a:t>
            </a:r>
            <a:endParaRPr lang="en-GB" sz="1100" dirty="0"/>
          </a:p>
        </p:txBody>
      </p:sp>
      <p:sp>
        <p:nvSpPr>
          <p:cNvPr id="4" name="Slide Number Placeholder 3"/>
          <p:cNvSpPr>
            <a:spLocks noGrp="1"/>
          </p:cNvSpPr>
          <p:nvPr>
            <p:ph type="sldNum" sz="quarter" idx="5"/>
          </p:nvPr>
        </p:nvSpPr>
        <p:spPr/>
        <p:txBody>
          <a:bodyPr/>
          <a:lstStyle/>
          <a:p>
            <a:fld id="{66BECDD2-7D90-45C7-A395-466F093BDF87}" type="slidenum">
              <a:rPr lang="en-AU" smtClean="0"/>
              <a:t>7</a:t>
            </a:fld>
            <a:endParaRPr lang="en-AU"/>
          </a:p>
        </p:txBody>
      </p:sp>
    </p:spTree>
    <p:extLst>
      <p:ext uri="{BB962C8B-B14F-4D97-AF65-F5344CB8AC3E}">
        <p14:creationId xmlns:p14="http://schemas.microsoft.com/office/powerpoint/2010/main" val="23422351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These are categorised in terms of strength of function, related to ease of capture of biometric; skill, time and resources to manufacture.</a:t>
            </a:r>
            <a:br>
              <a:rPr lang="en-GB" sz="1200" dirty="0"/>
            </a:br>
            <a:r>
              <a:rPr lang="en-GB" sz="1200" dirty="0"/>
              <a:t>The main challenge in delivering presentation attacks is to capture or generate the biometric data that will form the attack – the forms described on this slide.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For injection attacks, overcoming device or back-end security is a more significant limiting factor. However, once overcome, many of the forms given here can be used repeatedly to attack many users.</a:t>
            </a:r>
          </a:p>
          <a:p>
            <a:pPr marL="0" indent="0">
              <a:buNone/>
            </a:pPr>
            <a:endParaRPr lang="en-GB" sz="1200" dirty="0"/>
          </a:p>
          <a:p>
            <a:pPr marL="0" indent="0">
              <a:buNone/>
            </a:pPr>
            <a:r>
              <a:rPr lang="en-GB" sz="1100" dirty="0"/>
              <a:t>The physical nature of the presentation attack can be a limiting factor in its effectiveness – for example a 3D printed resin face mask is a rigid artefact and would likely not be suitable for an active PAD system that expects some sort of movement (or indeed a passive PAD system which includes some form of unconstrainted movement)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It is important that the biometric system retains the ability to detect synthetic biometric data such as deep fakes and it is not assumed that a device is impervious to the cyber attack that is the first stage of an injection attack.</a:t>
            </a:r>
          </a:p>
        </p:txBody>
      </p:sp>
      <p:sp>
        <p:nvSpPr>
          <p:cNvPr id="4" name="Slide Number Placeholder 3"/>
          <p:cNvSpPr>
            <a:spLocks noGrp="1"/>
          </p:cNvSpPr>
          <p:nvPr>
            <p:ph type="sldNum" sz="quarter" idx="5"/>
          </p:nvPr>
        </p:nvSpPr>
        <p:spPr/>
        <p:txBody>
          <a:bodyPr/>
          <a:lstStyle/>
          <a:p>
            <a:fld id="{66BECDD2-7D90-45C7-A395-466F093BDF87}" type="slidenum">
              <a:rPr lang="en-AU" smtClean="0"/>
              <a:t>8</a:t>
            </a:fld>
            <a:endParaRPr lang="en-AU"/>
          </a:p>
        </p:txBody>
      </p:sp>
    </p:spTree>
    <p:extLst>
      <p:ext uri="{BB962C8B-B14F-4D97-AF65-F5344CB8AC3E}">
        <p14:creationId xmlns:p14="http://schemas.microsoft.com/office/powerpoint/2010/main" val="41062893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Detection tools vary widely by biometric mode. Voice cloning detection, deepfake video detection, etc are all relevant, increasingly available, and subject to escalating quality of the clones and deepfakes for the mode in question. Combinations of tools are also possible in some instances.</a:t>
            </a:r>
          </a:p>
        </p:txBody>
      </p:sp>
      <p:sp>
        <p:nvSpPr>
          <p:cNvPr id="4" name="Slide Number Placeholder 3"/>
          <p:cNvSpPr>
            <a:spLocks noGrp="1"/>
          </p:cNvSpPr>
          <p:nvPr>
            <p:ph type="sldNum" sz="quarter" idx="5"/>
          </p:nvPr>
        </p:nvSpPr>
        <p:spPr/>
        <p:txBody>
          <a:bodyPr/>
          <a:lstStyle/>
          <a:p>
            <a:fld id="{66BECDD2-7D90-45C7-A395-466F093BDF87}" type="slidenum">
              <a:rPr lang="en-AU" smtClean="0"/>
              <a:t>9</a:t>
            </a:fld>
            <a:endParaRPr lang="en-AU"/>
          </a:p>
        </p:txBody>
      </p:sp>
    </p:spTree>
    <p:extLst>
      <p:ext uri="{BB962C8B-B14F-4D97-AF65-F5344CB8AC3E}">
        <p14:creationId xmlns:p14="http://schemas.microsoft.com/office/powerpoint/2010/main" val="9224109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BECDD2-7D90-45C7-A395-466F093BDF87}" type="slidenum">
              <a:rPr lang="en-AU" smtClean="0"/>
              <a:t>11</a:t>
            </a:fld>
            <a:endParaRPr lang="en-AU"/>
          </a:p>
        </p:txBody>
      </p:sp>
    </p:spTree>
    <p:extLst>
      <p:ext uri="{BB962C8B-B14F-4D97-AF65-F5344CB8AC3E}">
        <p14:creationId xmlns:p14="http://schemas.microsoft.com/office/powerpoint/2010/main" val="2898866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Section intro - header and image">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2059C70E-47F9-7763-3AED-B86414E3E5BB}"/>
              </a:ext>
            </a:extLst>
          </p:cNvPr>
          <p:cNvSpPr>
            <a:spLocks noGrp="1"/>
          </p:cNvSpPr>
          <p:nvPr>
            <p:ph type="pic" sz="quarter" idx="11"/>
          </p:nvPr>
        </p:nvSpPr>
        <p:spPr>
          <a:xfrm>
            <a:off x="0" y="1772868"/>
            <a:ext cx="12192000" cy="5085132"/>
          </a:xfrm>
          <a:prstGeom prst="rect">
            <a:avLst/>
          </a:prstGeom>
          <a:solidFill>
            <a:srgbClr val="505455"/>
          </a:solidFill>
        </p:spPr>
        <p:txBody>
          <a:bodyPr/>
          <a:lstStyle>
            <a:lvl1pPr>
              <a:defRPr>
                <a:solidFill>
                  <a:schemeClr val="bg1"/>
                </a:solidFill>
              </a:defRPr>
            </a:lvl1pPr>
          </a:lstStyle>
          <a:p>
            <a:r>
              <a:rPr lang="en-GB" noProof="0"/>
              <a:t>Click icon to add picture</a:t>
            </a:r>
            <a:endParaRPr lang="en-US" noProof="0"/>
          </a:p>
        </p:txBody>
      </p:sp>
      <p:sp>
        <p:nvSpPr>
          <p:cNvPr id="10" name="Text Placeholder 3">
            <a:extLst>
              <a:ext uri="{FF2B5EF4-FFF2-40B4-BE49-F238E27FC236}">
                <a16:creationId xmlns:a16="http://schemas.microsoft.com/office/drawing/2014/main" id="{8EB4AAB0-B8F8-BCA0-4EC7-4D20B7FC9B98}"/>
              </a:ext>
            </a:extLst>
          </p:cNvPr>
          <p:cNvSpPr>
            <a:spLocks noGrp="1"/>
          </p:cNvSpPr>
          <p:nvPr>
            <p:ph type="body" sz="quarter" idx="12" hasCustomPrompt="1"/>
          </p:nvPr>
        </p:nvSpPr>
        <p:spPr>
          <a:xfrm>
            <a:off x="693011" y="433198"/>
            <a:ext cx="9173786" cy="1255886"/>
          </a:xfrm>
          <a:prstGeom prst="rect">
            <a:avLst/>
          </a:prstGeom>
        </p:spPr>
        <p:txBody>
          <a:bodyPr>
            <a:noAutofit/>
          </a:bodyPr>
          <a:lstStyle>
            <a:lvl1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sz="3500" b="0" i="0">
                <a:solidFill>
                  <a:srgbClr val="375095"/>
                </a:solidFill>
                <a:latin typeface="+mj-lt"/>
                <a:cs typeface="Calibri Light" panose="020F0302020204030204" pitchFamily="34" charset="0"/>
              </a:defRPr>
            </a:lvl1pPr>
            <a:lvl2pPr marL="457189" indent="-457189">
              <a:defRPr sz="3000">
                <a:solidFill>
                  <a:schemeClr val="bg2"/>
                </a:solidFill>
              </a:defRPr>
            </a:lvl2pPr>
            <a:lvl3pPr>
              <a:defRPr sz="3000">
                <a:solidFill>
                  <a:schemeClr val="bg2"/>
                </a:solidFill>
              </a:defRPr>
            </a:lvl3pPr>
            <a:lvl4pPr>
              <a:defRPr sz="3000">
                <a:solidFill>
                  <a:schemeClr val="bg2"/>
                </a:solidFill>
              </a:defRPr>
            </a:lvl4pPr>
            <a:lvl5pPr>
              <a:defRPr sz="3000">
                <a:solidFill>
                  <a:schemeClr val="bg2"/>
                </a:solidFill>
              </a:defRPr>
            </a:lvl5pPr>
          </a:lstStyle>
          <a:p>
            <a:pPr marL="0" marR="0" lvl="0" indent="0" algn="l" defTabSz="914400" rtl="0" eaLnBrk="1" fontAlgn="auto" latinLnBrk="0" hangingPunct="1">
              <a:lnSpc>
                <a:spcPct val="90000"/>
              </a:lnSpc>
              <a:spcBef>
                <a:spcPts val="3600"/>
              </a:spcBef>
              <a:spcAft>
                <a:spcPts val="0"/>
              </a:spcAft>
              <a:buClrTx/>
              <a:buSzTx/>
              <a:buFont typeface="Arial" panose="020B0604020202020204" pitchFamily="34" charset="0"/>
              <a:buNone/>
              <a:tabLst/>
              <a:defRPr/>
            </a:pPr>
            <a:r>
              <a:rPr lang="en-US" noProof="0" dirty="0"/>
              <a:t>Slide without sub title</a:t>
            </a:r>
            <a:br>
              <a:rPr lang="en-US" noProof="0" dirty="0"/>
            </a:br>
            <a:r>
              <a:rPr lang="en-US" noProof="0" dirty="0"/>
              <a:t>soft return for second row Calibri light 35pt</a:t>
            </a:r>
          </a:p>
        </p:txBody>
      </p:sp>
      <p:pic>
        <p:nvPicPr>
          <p:cNvPr id="12" name="Picture 11" descr="Logo&#10;&#10;Description automatically generated">
            <a:extLst>
              <a:ext uri="{FF2B5EF4-FFF2-40B4-BE49-F238E27FC236}">
                <a16:creationId xmlns:a16="http://schemas.microsoft.com/office/drawing/2014/main" id="{1F30B708-8B82-9841-F9F3-6DE4507E9FB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66797" y="449940"/>
            <a:ext cx="1627627" cy="899890"/>
          </a:xfrm>
          <a:prstGeom prst="rect">
            <a:avLst/>
          </a:prstGeom>
        </p:spPr>
      </p:pic>
    </p:spTree>
    <p:extLst>
      <p:ext uri="{BB962C8B-B14F-4D97-AF65-F5344CB8AC3E}">
        <p14:creationId xmlns:p14="http://schemas.microsoft.com/office/powerpoint/2010/main" val="3832908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lide - title, sub and content">
    <p:spTree>
      <p:nvGrpSpPr>
        <p:cNvPr id="1" name=""/>
        <p:cNvGrpSpPr/>
        <p:nvPr/>
      </p:nvGrpSpPr>
      <p:grpSpPr>
        <a:xfrm>
          <a:off x="0" y="0"/>
          <a:ext cx="0" cy="0"/>
          <a:chOff x="0" y="0"/>
          <a:chExt cx="0" cy="0"/>
        </a:xfrm>
      </p:grpSpPr>
      <p:pic>
        <p:nvPicPr>
          <p:cNvPr id="4" name="Picture 3" descr="Logo&#10;&#10;Description automatically generated">
            <a:extLst>
              <a:ext uri="{FF2B5EF4-FFF2-40B4-BE49-F238E27FC236}">
                <a16:creationId xmlns:a16="http://schemas.microsoft.com/office/drawing/2014/main" id="{95BC3DCB-D125-7DE6-0A1C-815E8410422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66797" y="449940"/>
            <a:ext cx="1627627" cy="899890"/>
          </a:xfrm>
          <a:prstGeom prst="rect">
            <a:avLst/>
          </a:prstGeom>
        </p:spPr>
      </p:pic>
      <p:cxnSp>
        <p:nvCxnSpPr>
          <p:cNvPr id="5" name="Straight Connector 4">
            <a:extLst>
              <a:ext uri="{FF2B5EF4-FFF2-40B4-BE49-F238E27FC236}">
                <a16:creationId xmlns:a16="http://schemas.microsoft.com/office/drawing/2014/main" id="{735CD972-202D-546D-C20A-48386BE7B1C1}"/>
              </a:ext>
            </a:extLst>
          </p:cNvPr>
          <p:cNvCxnSpPr>
            <a:cxnSpLocks/>
          </p:cNvCxnSpPr>
          <p:nvPr userDrawn="1"/>
        </p:nvCxnSpPr>
        <p:spPr>
          <a:xfrm>
            <a:off x="693011" y="1793644"/>
            <a:ext cx="10801413" cy="0"/>
          </a:xfrm>
          <a:prstGeom prst="line">
            <a:avLst/>
          </a:prstGeom>
          <a:ln w="9525">
            <a:solidFill>
              <a:srgbClr val="375095"/>
            </a:solidFill>
          </a:ln>
        </p:spPr>
        <p:style>
          <a:lnRef idx="1">
            <a:schemeClr val="accent1"/>
          </a:lnRef>
          <a:fillRef idx="0">
            <a:schemeClr val="accent1"/>
          </a:fillRef>
          <a:effectRef idx="0">
            <a:schemeClr val="accent1"/>
          </a:effectRef>
          <a:fontRef idx="minor">
            <a:schemeClr val="tx1"/>
          </a:fontRef>
        </p:style>
      </p:cxnSp>
      <p:sp>
        <p:nvSpPr>
          <p:cNvPr id="14" name="Text Placeholder 3">
            <a:extLst>
              <a:ext uri="{FF2B5EF4-FFF2-40B4-BE49-F238E27FC236}">
                <a16:creationId xmlns:a16="http://schemas.microsoft.com/office/drawing/2014/main" id="{53266998-4B0B-BF0A-1EAA-3D21E32359E4}"/>
              </a:ext>
            </a:extLst>
          </p:cNvPr>
          <p:cNvSpPr>
            <a:spLocks noGrp="1"/>
          </p:cNvSpPr>
          <p:nvPr>
            <p:ph type="body" sz="quarter" idx="12" hasCustomPrompt="1"/>
          </p:nvPr>
        </p:nvSpPr>
        <p:spPr>
          <a:xfrm>
            <a:off x="693011" y="433198"/>
            <a:ext cx="9173786" cy="651749"/>
          </a:xfrm>
          <a:prstGeom prst="rect">
            <a:avLst/>
          </a:prstGeom>
        </p:spPr>
        <p:txBody>
          <a:bodyPr>
            <a:noAutofit/>
          </a:bodyPr>
          <a:lstStyle>
            <a:lvl1pPr marL="0" marR="0" indent="0" algn="l" defTabSz="914400" rtl="0" eaLnBrk="1" fontAlgn="auto" latinLnBrk="0" hangingPunct="1">
              <a:lnSpc>
                <a:spcPct val="100000"/>
              </a:lnSpc>
              <a:spcBef>
                <a:spcPts val="3600"/>
              </a:spcBef>
              <a:spcAft>
                <a:spcPts val="0"/>
              </a:spcAft>
              <a:buClrTx/>
              <a:buSzTx/>
              <a:buFont typeface="Arial" panose="020B0604020202020204" pitchFamily="34" charset="0"/>
              <a:buNone/>
              <a:tabLst/>
              <a:defRPr sz="4400" b="0" i="0">
                <a:solidFill>
                  <a:srgbClr val="375095"/>
                </a:solidFill>
                <a:latin typeface="+mj-lt"/>
                <a:cs typeface="Calibri Light" panose="020F0302020204030204" pitchFamily="34" charset="0"/>
              </a:defRPr>
            </a:lvl1pPr>
            <a:lvl2pPr marL="457189" indent="-457189">
              <a:defRPr sz="3000">
                <a:solidFill>
                  <a:schemeClr val="bg2"/>
                </a:solidFill>
              </a:defRPr>
            </a:lvl2pPr>
            <a:lvl3pPr>
              <a:defRPr sz="3000">
                <a:solidFill>
                  <a:schemeClr val="bg2"/>
                </a:solidFill>
              </a:defRPr>
            </a:lvl3pPr>
            <a:lvl4pPr>
              <a:defRPr sz="3000">
                <a:solidFill>
                  <a:schemeClr val="bg2"/>
                </a:solidFill>
              </a:defRPr>
            </a:lvl4pPr>
            <a:lvl5pPr>
              <a:defRPr sz="3000">
                <a:solidFill>
                  <a:schemeClr val="bg2"/>
                </a:solidFill>
              </a:defRPr>
            </a:lvl5pPr>
          </a:lstStyle>
          <a:p>
            <a:pPr marL="0" marR="0" lvl="0" indent="0" algn="l" defTabSz="914400" rtl="0" eaLnBrk="1" fontAlgn="auto" latinLnBrk="0" hangingPunct="1">
              <a:lnSpc>
                <a:spcPct val="90000"/>
              </a:lnSpc>
              <a:spcBef>
                <a:spcPts val="3600"/>
              </a:spcBef>
              <a:spcAft>
                <a:spcPts val="0"/>
              </a:spcAft>
              <a:buClrTx/>
              <a:buSzTx/>
              <a:buFont typeface="Arial" panose="020B0604020202020204" pitchFamily="34" charset="0"/>
              <a:buNone/>
              <a:tabLst/>
              <a:defRPr/>
            </a:pPr>
            <a:r>
              <a:rPr lang="en-US" noProof="0" dirty="0"/>
              <a:t>Slide title Calibri light 44pt</a:t>
            </a:r>
          </a:p>
        </p:txBody>
      </p:sp>
      <p:sp>
        <p:nvSpPr>
          <p:cNvPr id="15" name="Text Placeholder 3">
            <a:extLst>
              <a:ext uri="{FF2B5EF4-FFF2-40B4-BE49-F238E27FC236}">
                <a16:creationId xmlns:a16="http://schemas.microsoft.com/office/drawing/2014/main" id="{093B5B38-50D2-5E45-F7F2-7D7EDA5BDDB8}"/>
              </a:ext>
            </a:extLst>
          </p:cNvPr>
          <p:cNvSpPr>
            <a:spLocks noGrp="1"/>
          </p:cNvSpPr>
          <p:nvPr>
            <p:ph type="body" sz="quarter" idx="13" hasCustomPrompt="1"/>
          </p:nvPr>
        </p:nvSpPr>
        <p:spPr>
          <a:xfrm>
            <a:off x="693011" y="1159482"/>
            <a:ext cx="9173786" cy="444319"/>
          </a:xfrm>
          <a:prstGeom prst="rect">
            <a:avLst/>
          </a:prstGeom>
        </p:spPr>
        <p:txBody>
          <a:bodyPr>
            <a:noAutofit/>
          </a:bodyPr>
          <a:lstStyle>
            <a:lvl1pPr marL="0" marR="0" indent="0" algn="l" defTabSz="914400" rtl="0" eaLnBrk="1" fontAlgn="auto" latinLnBrk="0" hangingPunct="1">
              <a:lnSpc>
                <a:spcPct val="100000"/>
              </a:lnSpc>
              <a:spcBef>
                <a:spcPts val="3600"/>
              </a:spcBef>
              <a:spcAft>
                <a:spcPts val="0"/>
              </a:spcAft>
              <a:buClrTx/>
              <a:buSzTx/>
              <a:buFont typeface="Arial" panose="020B0604020202020204" pitchFamily="34" charset="0"/>
              <a:buNone/>
              <a:tabLst/>
              <a:defRPr sz="2200" b="0" i="0">
                <a:solidFill>
                  <a:srgbClr val="505455"/>
                </a:solidFill>
                <a:latin typeface="+mj-lt"/>
                <a:cs typeface="Calibri Light" panose="020F0302020204030204" pitchFamily="34" charset="0"/>
              </a:defRPr>
            </a:lvl1pPr>
            <a:lvl2pPr marL="457189" indent="-457189">
              <a:defRPr sz="3000">
                <a:solidFill>
                  <a:schemeClr val="bg2"/>
                </a:solidFill>
              </a:defRPr>
            </a:lvl2pPr>
            <a:lvl3pPr>
              <a:defRPr sz="3000">
                <a:solidFill>
                  <a:schemeClr val="bg2"/>
                </a:solidFill>
              </a:defRPr>
            </a:lvl3pPr>
            <a:lvl4pPr>
              <a:defRPr sz="3000">
                <a:solidFill>
                  <a:schemeClr val="bg2"/>
                </a:solidFill>
              </a:defRPr>
            </a:lvl4pPr>
            <a:lvl5pPr>
              <a:defRPr sz="3000">
                <a:solidFill>
                  <a:schemeClr val="bg2"/>
                </a:solidFill>
              </a:defRPr>
            </a:lvl5pPr>
          </a:lstStyle>
          <a:p>
            <a:pPr marL="0" marR="0" lvl="0" indent="0" algn="l" defTabSz="914400" rtl="0" eaLnBrk="1" fontAlgn="auto" latinLnBrk="0" hangingPunct="1">
              <a:lnSpc>
                <a:spcPct val="90000"/>
              </a:lnSpc>
              <a:spcBef>
                <a:spcPts val="3600"/>
              </a:spcBef>
              <a:spcAft>
                <a:spcPts val="0"/>
              </a:spcAft>
              <a:buClrTx/>
              <a:buSzTx/>
              <a:buFont typeface="Arial" panose="020B0604020202020204" pitchFamily="34" charset="0"/>
              <a:buNone/>
              <a:tabLst/>
              <a:defRPr/>
            </a:pPr>
            <a:r>
              <a:rPr lang="en-US" noProof="0" dirty="0"/>
              <a:t>Sub-title Calibri light 22pt – delete if not needed</a:t>
            </a:r>
          </a:p>
        </p:txBody>
      </p:sp>
      <p:sp>
        <p:nvSpPr>
          <p:cNvPr id="2" name="Content Placeholder 3">
            <a:extLst>
              <a:ext uri="{FF2B5EF4-FFF2-40B4-BE49-F238E27FC236}">
                <a16:creationId xmlns:a16="http://schemas.microsoft.com/office/drawing/2014/main" id="{93EBC4C8-CF18-BB02-5432-E4553343E776}"/>
              </a:ext>
            </a:extLst>
          </p:cNvPr>
          <p:cNvSpPr>
            <a:spLocks noGrp="1"/>
          </p:cNvSpPr>
          <p:nvPr>
            <p:ph sz="quarter" idx="14" hasCustomPrompt="1"/>
          </p:nvPr>
        </p:nvSpPr>
        <p:spPr>
          <a:xfrm>
            <a:off x="693011" y="2037453"/>
            <a:ext cx="9139406" cy="3822251"/>
          </a:xfrm>
          <a:prstGeom prst="rect">
            <a:avLst/>
          </a:prstGeom>
        </p:spPr>
        <p:txBody>
          <a:bodyPr anchor="t" anchorCtr="0">
            <a:noAutofit/>
          </a:bodyPr>
          <a:lstStyle>
            <a:lvl1pPr marL="0" indent="0" algn="l">
              <a:lnSpc>
                <a:spcPct val="100000"/>
              </a:lnSpc>
              <a:spcBef>
                <a:spcPts val="2400"/>
              </a:spcBef>
              <a:buFontTx/>
              <a:buNone/>
              <a:tabLst>
                <a:tab pos="5047060" algn="r"/>
              </a:tabLst>
              <a:defRPr sz="1800" b="0" i="0">
                <a:latin typeface="Calibri Light" panose="020F0302020204030204" pitchFamily="34" charset="0"/>
                <a:cs typeface="Calibri Light" panose="020F0302020204030204" pitchFamily="34" charset="0"/>
              </a:defRPr>
            </a:lvl1pPr>
            <a:lvl2pPr marL="104775" indent="-104775" algn="l">
              <a:lnSpc>
                <a:spcPct val="100000"/>
              </a:lnSpc>
              <a:buClrTx/>
              <a:buSzPct val="100000"/>
              <a:buFont typeface="Arial" panose="020B0604020202020204" pitchFamily="34" charset="0"/>
              <a:buChar char="•"/>
              <a:tabLst>
                <a:tab pos="5047060" algn="r"/>
              </a:tabLst>
              <a:defRPr sz="1800" b="0" i="0">
                <a:latin typeface="Calibri Light" panose="020F0302020204030204" pitchFamily="34" charset="0"/>
                <a:cs typeface="Calibri Light" panose="020F0302020204030204" pitchFamily="34" charset="0"/>
              </a:defRPr>
            </a:lvl2pPr>
            <a:lvl3pPr marL="228600" indent="-104775" algn="l">
              <a:lnSpc>
                <a:spcPct val="100000"/>
              </a:lnSpc>
              <a:buClrTx/>
              <a:buSzPct val="100000"/>
              <a:buFont typeface="Arial" panose="020B0604020202020204" pitchFamily="34" charset="0"/>
              <a:buChar char="−"/>
              <a:tabLst>
                <a:tab pos="5047060" algn="r"/>
              </a:tabLst>
              <a:defRPr sz="1800" b="0" i="0">
                <a:latin typeface="Calibri Light" panose="020F0302020204030204" pitchFamily="34" charset="0"/>
                <a:cs typeface="Calibri Light" panose="020F0302020204030204" pitchFamily="34" charset="0"/>
              </a:defRPr>
            </a:lvl3pPr>
            <a:lvl4pPr marL="352425" indent="-104775" algn="l">
              <a:lnSpc>
                <a:spcPct val="100000"/>
              </a:lnSpc>
              <a:buClrTx/>
              <a:buSzPct val="100000"/>
              <a:buFont typeface="Arial" panose="020B0604020202020204" pitchFamily="34" charset="0"/>
              <a:buChar char="◦"/>
              <a:tabLst>
                <a:tab pos="5047060" algn="r"/>
              </a:tabLst>
              <a:defRPr sz="1800" b="0" i="0">
                <a:latin typeface="Calibri Light" panose="020F0302020204030204" pitchFamily="34" charset="0"/>
                <a:cs typeface="Calibri Light" panose="020F0302020204030204" pitchFamily="34" charset="0"/>
              </a:defRPr>
            </a:lvl4pPr>
            <a:lvl5pPr marL="476250" indent="-104775" algn="l">
              <a:lnSpc>
                <a:spcPct val="100000"/>
              </a:lnSpc>
              <a:buClrTx/>
              <a:buSzPct val="100000"/>
              <a:buFont typeface="Arial" panose="020B0604020202020204" pitchFamily="34" charset="0"/>
              <a:buChar char="−"/>
              <a:tabLst>
                <a:tab pos="3771900" algn="r"/>
              </a:tabLst>
              <a:defRPr sz="1800" b="0" i="0" baseline="0">
                <a:latin typeface="Calibri Light" panose="020F0302020204030204" pitchFamily="34" charset="0"/>
                <a:cs typeface="Calibri Light" panose="020F0302020204030204" pitchFamily="34" charset="0"/>
              </a:defRPr>
            </a:lvl5pPr>
            <a:lvl6pPr>
              <a:tabLst>
                <a:tab pos="5047060" algn="r"/>
              </a:tabLst>
              <a:defRPr/>
            </a:lvl6pPr>
            <a:lvl7pPr>
              <a:tabLst>
                <a:tab pos="5047060" algn="r"/>
              </a:tabLst>
              <a:defRPr/>
            </a:lvl7pPr>
            <a:lvl8pPr>
              <a:tabLst>
                <a:tab pos="5047060" algn="r"/>
              </a:tabLst>
              <a:defRPr/>
            </a:lvl8pPr>
            <a:lvl9pPr>
              <a:tabLst>
                <a:tab pos="5047060" algn="r"/>
              </a:tabLst>
              <a:defRPr/>
            </a:lvl9pPr>
          </a:lstStyle>
          <a:p>
            <a:pPr marL="0" marR="0" lvl="0" indent="0" algn="l" defTabSz="914400" rtl="0" eaLnBrk="1" fontAlgn="auto" latinLnBrk="0" hangingPunct="1">
              <a:lnSpc>
                <a:spcPct val="90000"/>
              </a:lnSpc>
              <a:spcBef>
                <a:spcPts val="3600"/>
              </a:spcBef>
              <a:spcAft>
                <a:spcPts val="0"/>
              </a:spcAft>
              <a:buClrTx/>
              <a:buSzTx/>
              <a:buFont typeface="Arial" panose="020B0604020202020204" pitchFamily="34" charset="0"/>
              <a:buNone/>
              <a:tabLst/>
              <a:defRPr/>
            </a:pPr>
            <a:r>
              <a:rPr lang="en-US" noProof="0" dirty="0"/>
              <a:t>Slide with title subtitle and text or other content on a white background. Click to edit this body font which is Calibri Light, 18pt</a:t>
            </a:r>
          </a:p>
        </p:txBody>
      </p:sp>
    </p:spTree>
    <p:extLst>
      <p:ext uri="{BB962C8B-B14F-4D97-AF65-F5344CB8AC3E}">
        <p14:creationId xmlns:p14="http://schemas.microsoft.com/office/powerpoint/2010/main" val="262654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One line title 44pt">
    <p:spTree>
      <p:nvGrpSpPr>
        <p:cNvPr id="1" name=""/>
        <p:cNvGrpSpPr/>
        <p:nvPr/>
      </p:nvGrpSpPr>
      <p:grpSpPr>
        <a:xfrm>
          <a:off x="0" y="0"/>
          <a:ext cx="0" cy="0"/>
          <a:chOff x="0" y="0"/>
          <a:chExt cx="0" cy="0"/>
        </a:xfrm>
      </p:grpSpPr>
      <p:sp>
        <p:nvSpPr>
          <p:cNvPr id="14" name="Text Placeholder 3">
            <a:extLst>
              <a:ext uri="{FF2B5EF4-FFF2-40B4-BE49-F238E27FC236}">
                <a16:creationId xmlns:a16="http://schemas.microsoft.com/office/drawing/2014/main" id="{53266998-4B0B-BF0A-1EAA-3D21E32359E4}"/>
              </a:ext>
            </a:extLst>
          </p:cNvPr>
          <p:cNvSpPr>
            <a:spLocks noGrp="1"/>
          </p:cNvSpPr>
          <p:nvPr>
            <p:ph type="body" sz="quarter" idx="12" hasCustomPrompt="1"/>
          </p:nvPr>
        </p:nvSpPr>
        <p:spPr>
          <a:xfrm>
            <a:off x="693010" y="429492"/>
            <a:ext cx="10946763" cy="914400"/>
          </a:xfrm>
          <a:prstGeom prst="rect">
            <a:avLst/>
          </a:prstGeom>
        </p:spPr>
        <p:txBody>
          <a:bodyPr anchor="ctr">
            <a:noAutofit/>
          </a:bodyPr>
          <a:lstStyle>
            <a:lvl1pPr marL="0" marR="0" indent="0" algn="l" defTabSz="914400" rtl="0" eaLnBrk="1" fontAlgn="auto" latinLnBrk="0" hangingPunct="1">
              <a:lnSpc>
                <a:spcPct val="100000"/>
              </a:lnSpc>
              <a:spcBef>
                <a:spcPts val="3600"/>
              </a:spcBef>
              <a:spcAft>
                <a:spcPts val="0"/>
              </a:spcAft>
              <a:buClrTx/>
              <a:buSzTx/>
              <a:buFont typeface="Arial" panose="020B0604020202020204" pitchFamily="34" charset="0"/>
              <a:buNone/>
              <a:tabLst/>
              <a:defRPr sz="4400" b="0" i="0">
                <a:solidFill>
                  <a:srgbClr val="375095"/>
                </a:solidFill>
                <a:latin typeface="+mj-lt"/>
                <a:cs typeface="Calibri Light" panose="020F0302020204030204" pitchFamily="34" charset="0"/>
              </a:defRPr>
            </a:lvl1pPr>
            <a:lvl2pPr marL="457189" indent="-457189">
              <a:defRPr sz="3000">
                <a:solidFill>
                  <a:schemeClr val="bg2"/>
                </a:solidFill>
              </a:defRPr>
            </a:lvl2pPr>
            <a:lvl3pPr>
              <a:defRPr sz="3000">
                <a:solidFill>
                  <a:schemeClr val="bg2"/>
                </a:solidFill>
              </a:defRPr>
            </a:lvl3pPr>
            <a:lvl4pPr>
              <a:defRPr sz="3000">
                <a:solidFill>
                  <a:schemeClr val="bg2"/>
                </a:solidFill>
              </a:defRPr>
            </a:lvl4pPr>
            <a:lvl5pPr>
              <a:defRPr sz="3000">
                <a:solidFill>
                  <a:schemeClr val="bg2"/>
                </a:solidFill>
              </a:defRPr>
            </a:lvl5pPr>
          </a:lstStyle>
          <a:p>
            <a:pPr marL="0" marR="0" lvl="0" indent="0" algn="l" defTabSz="914400" rtl="0" eaLnBrk="1" fontAlgn="auto" latinLnBrk="0" hangingPunct="1">
              <a:lnSpc>
                <a:spcPct val="90000"/>
              </a:lnSpc>
              <a:spcBef>
                <a:spcPts val="3600"/>
              </a:spcBef>
              <a:spcAft>
                <a:spcPts val="0"/>
              </a:spcAft>
              <a:buClrTx/>
              <a:buSzTx/>
              <a:buFont typeface="Arial" panose="020B0604020202020204" pitchFamily="34" charset="0"/>
              <a:buNone/>
              <a:tabLst/>
              <a:defRPr/>
            </a:pPr>
            <a:r>
              <a:rPr lang="en-US" noProof="0" dirty="0"/>
              <a:t>Single line title 44pt</a:t>
            </a:r>
          </a:p>
        </p:txBody>
      </p:sp>
    </p:spTree>
    <p:extLst>
      <p:ext uri="{BB962C8B-B14F-4D97-AF65-F5344CB8AC3E}">
        <p14:creationId xmlns:p14="http://schemas.microsoft.com/office/powerpoint/2010/main" val="4175708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 title and content">
    <p:spTree>
      <p:nvGrpSpPr>
        <p:cNvPr id="1" name=""/>
        <p:cNvGrpSpPr/>
        <p:nvPr/>
      </p:nvGrpSpPr>
      <p:grpSpPr>
        <a:xfrm>
          <a:off x="0" y="0"/>
          <a:ext cx="0" cy="0"/>
          <a:chOff x="0" y="0"/>
          <a:chExt cx="0" cy="0"/>
        </a:xfrm>
      </p:grpSpPr>
      <p:pic>
        <p:nvPicPr>
          <p:cNvPr id="4" name="Picture 3" descr="Logo&#10;&#10;Description automatically generated">
            <a:extLst>
              <a:ext uri="{FF2B5EF4-FFF2-40B4-BE49-F238E27FC236}">
                <a16:creationId xmlns:a16="http://schemas.microsoft.com/office/drawing/2014/main" id="{95BC3DCB-D125-7DE6-0A1C-815E8410422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66797" y="449940"/>
            <a:ext cx="1627627" cy="899890"/>
          </a:xfrm>
          <a:prstGeom prst="rect">
            <a:avLst/>
          </a:prstGeom>
        </p:spPr>
      </p:pic>
      <p:sp>
        <p:nvSpPr>
          <p:cNvPr id="6" name="Text Placeholder 3">
            <a:extLst>
              <a:ext uri="{FF2B5EF4-FFF2-40B4-BE49-F238E27FC236}">
                <a16:creationId xmlns:a16="http://schemas.microsoft.com/office/drawing/2014/main" id="{EA6E8633-D47E-3590-71DD-CE541A499C92}"/>
              </a:ext>
            </a:extLst>
          </p:cNvPr>
          <p:cNvSpPr>
            <a:spLocks noGrp="1"/>
          </p:cNvSpPr>
          <p:nvPr>
            <p:ph type="body" sz="quarter" idx="12" hasCustomPrompt="1"/>
          </p:nvPr>
        </p:nvSpPr>
        <p:spPr>
          <a:xfrm>
            <a:off x="693011" y="433198"/>
            <a:ext cx="9173786" cy="1255886"/>
          </a:xfrm>
          <a:prstGeom prst="rect">
            <a:avLst/>
          </a:prstGeom>
        </p:spPr>
        <p:txBody>
          <a:bodyPr>
            <a:noAutofit/>
          </a:bodyPr>
          <a:lstStyle>
            <a:lvl1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sz="3500" b="0" i="0">
                <a:solidFill>
                  <a:srgbClr val="375095"/>
                </a:solidFill>
                <a:latin typeface="+mj-lt"/>
                <a:cs typeface="Calibri Light" panose="020F0302020204030204" pitchFamily="34" charset="0"/>
              </a:defRPr>
            </a:lvl1pPr>
            <a:lvl2pPr marL="457189" indent="-457189">
              <a:defRPr sz="3000">
                <a:solidFill>
                  <a:schemeClr val="bg2"/>
                </a:solidFill>
              </a:defRPr>
            </a:lvl2pPr>
            <a:lvl3pPr>
              <a:defRPr sz="3000">
                <a:solidFill>
                  <a:schemeClr val="bg2"/>
                </a:solidFill>
              </a:defRPr>
            </a:lvl3pPr>
            <a:lvl4pPr>
              <a:defRPr sz="3000">
                <a:solidFill>
                  <a:schemeClr val="bg2"/>
                </a:solidFill>
              </a:defRPr>
            </a:lvl4pPr>
            <a:lvl5pPr>
              <a:defRPr sz="3000">
                <a:solidFill>
                  <a:schemeClr val="bg2"/>
                </a:solidFill>
              </a:defRPr>
            </a:lvl5pPr>
          </a:lstStyle>
          <a:p>
            <a:pPr marL="0" marR="0" lvl="0" indent="0" algn="l" defTabSz="914400" rtl="0" eaLnBrk="1" fontAlgn="auto" latinLnBrk="0" hangingPunct="1">
              <a:lnSpc>
                <a:spcPct val="90000"/>
              </a:lnSpc>
              <a:spcBef>
                <a:spcPts val="3600"/>
              </a:spcBef>
              <a:spcAft>
                <a:spcPts val="0"/>
              </a:spcAft>
              <a:buClrTx/>
              <a:buSzTx/>
              <a:buFont typeface="Arial" panose="020B0604020202020204" pitchFamily="34" charset="0"/>
              <a:buNone/>
              <a:tabLst/>
              <a:defRPr/>
            </a:pPr>
            <a:r>
              <a:rPr lang="en-US" noProof="0" dirty="0"/>
              <a:t>Slide without sub title</a:t>
            </a:r>
            <a:br>
              <a:rPr lang="en-US" noProof="0" dirty="0"/>
            </a:br>
            <a:r>
              <a:rPr lang="en-US" noProof="0" dirty="0"/>
              <a:t>soft return for second row Calibri light 35pt</a:t>
            </a:r>
          </a:p>
        </p:txBody>
      </p:sp>
      <p:cxnSp>
        <p:nvCxnSpPr>
          <p:cNvPr id="5" name="Straight Connector 4">
            <a:extLst>
              <a:ext uri="{FF2B5EF4-FFF2-40B4-BE49-F238E27FC236}">
                <a16:creationId xmlns:a16="http://schemas.microsoft.com/office/drawing/2014/main" id="{735CD972-202D-546D-C20A-48386BE7B1C1}"/>
              </a:ext>
            </a:extLst>
          </p:cNvPr>
          <p:cNvCxnSpPr>
            <a:cxnSpLocks/>
          </p:cNvCxnSpPr>
          <p:nvPr userDrawn="1"/>
        </p:nvCxnSpPr>
        <p:spPr>
          <a:xfrm>
            <a:off x="693011" y="1793644"/>
            <a:ext cx="10801413" cy="0"/>
          </a:xfrm>
          <a:prstGeom prst="line">
            <a:avLst/>
          </a:prstGeom>
          <a:ln w="9525">
            <a:solidFill>
              <a:srgbClr val="375095"/>
            </a:solidFill>
          </a:ln>
        </p:spPr>
        <p:style>
          <a:lnRef idx="1">
            <a:schemeClr val="accent1"/>
          </a:lnRef>
          <a:fillRef idx="0">
            <a:schemeClr val="accent1"/>
          </a:fillRef>
          <a:effectRef idx="0">
            <a:schemeClr val="accent1"/>
          </a:effectRef>
          <a:fontRef idx="minor">
            <a:schemeClr val="tx1"/>
          </a:fontRef>
        </p:style>
      </p:cxnSp>
      <p:sp>
        <p:nvSpPr>
          <p:cNvPr id="2" name="Content Placeholder 3">
            <a:extLst>
              <a:ext uri="{FF2B5EF4-FFF2-40B4-BE49-F238E27FC236}">
                <a16:creationId xmlns:a16="http://schemas.microsoft.com/office/drawing/2014/main" id="{8C5E6D33-708E-462B-36B4-AFBB0A400D73}"/>
              </a:ext>
            </a:extLst>
          </p:cNvPr>
          <p:cNvSpPr>
            <a:spLocks noGrp="1"/>
          </p:cNvSpPr>
          <p:nvPr>
            <p:ph sz="quarter" idx="14" hasCustomPrompt="1"/>
          </p:nvPr>
        </p:nvSpPr>
        <p:spPr>
          <a:xfrm>
            <a:off x="693011" y="2037453"/>
            <a:ext cx="9139406" cy="3822251"/>
          </a:xfrm>
          <a:prstGeom prst="rect">
            <a:avLst/>
          </a:prstGeom>
        </p:spPr>
        <p:txBody>
          <a:bodyPr anchor="t" anchorCtr="0">
            <a:noAutofit/>
          </a:bodyPr>
          <a:lstStyle>
            <a:lvl1pPr marL="0" indent="0" algn="l">
              <a:lnSpc>
                <a:spcPct val="100000"/>
              </a:lnSpc>
              <a:spcBef>
                <a:spcPts val="2400"/>
              </a:spcBef>
              <a:buFontTx/>
              <a:buNone/>
              <a:tabLst>
                <a:tab pos="5047060" algn="r"/>
              </a:tabLst>
              <a:defRPr sz="1800" b="0" i="0">
                <a:latin typeface="+mj-lt"/>
                <a:cs typeface="Calibri Light" panose="020F0302020204030204" pitchFamily="34" charset="0"/>
              </a:defRPr>
            </a:lvl1pPr>
            <a:lvl2pPr marL="104775" indent="-104775" algn="l">
              <a:lnSpc>
                <a:spcPct val="100000"/>
              </a:lnSpc>
              <a:buClrTx/>
              <a:buSzPct val="100000"/>
              <a:buFont typeface="Arial" panose="020B0604020202020204" pitchFamily="34" charset="0"/>
              <a:buChar char="•"/>
              <a:tabLst>
                <a:tab pos="5047060" algn="r"/>
              </a:tabLst>
              <a:defRPr sz="1800" b="0" i="0">
                <a:latin typeface="Calibri Light" panose="020F0302020204030204" pitchFamily="34" charset="0"/>
                <a:cs typeface="Calibri Light" panose="020F0302020204030204" pitchFamily="34" charset="0"/>
              </a:defRPr>
            </a:lvl2pPr>
            <a:lvl3pPr marL="228600" indent="-104775" algn="l">
              <a:lnSpc>
                <a:spcPct val="100000"/>
              </a:lnSpc>
              <a:buClrTx/>
              <a:buSzPct val="100000"/>
              <a:buFont typeface="Arial" panose="020B0604020202020204" pitchFamily="34" charset="0"/>
              <a:buChar char="−"/>
              <a:tabLst>
                <a:tab pos="5047060" algn="r"/>
              </a:tabLst>
              <a:defRPr sz="1800" b="0" i="0">
                <a:latin typeface="Calibri Light" panose="020F0302020204030204" pitchFamily="34" charset="0"/>
                <a:cs typeface="Calibri Light" panose="020F0302020204030204" pitchFamily="34" charset="0"/>
              </a:defRPr>
            </a:lvl3pPr>
            <a:lvl4pPr marL="352425" indent="-104775" algn="l">
              <a:lnSpc>
                <a:spcPct val="100000"/>
              </a:lnSpc>
              <a:buClrTx/>
              <a:buSzPct val="100000"/>
              <a:buFont typeface="Arial" panose="020B0604020202020204" pitchFamily="34" charset="0"/>
              <a:buChar char="◦"/>
              <a:tabLst>
                <a:tab pos="5047060" algn="r"/>
              </a:tabLst>
              <a:defRPr sz="1800" b="0" i="0">
                <a:latin typeface="Calibri Light" panose="020F0302020204030204" pitchFamily="34" charset="0"/>
                <a:cs typeface="Calibri Light" panose="020F0302020204030204" pitchFamily="34" charset="0"/>
              </a:defRPr>
            </a:lvl4pPr>
            <a:lvl5pPr marL="476250" indent="-104775" algn="l">
              <a:lnSpc>
                <a:spcPct val="100000"/>
              </a:lnSpc>
              <a:buClrTx/>
              <a:buSzPct val="100000"/>
              <a:buFont typeface="Arial" panose="020B0604020202020204" pitchFamily="34" charset="0"/>
              <a:buChar char="−"/>
              <a:tabLst>
                <a:tab pos="3771900" algn="r"/>
              </a:tabLst>
              <a:defRPr sz="1800" b="0" i="0" baseline="0">
                <a:latin typeface="Calibri Light" panose="020F0302020204030204" pitchFamily="34" charset="0"/>
                <a:cs typeface="Calibri Light" panose="020F0302020204030204" pitchFamily="34" charset="0"/>
              </a:defRPr>
            </a:lvl5pPr>
            <a:lvl6pPr>
              <a:tabLst>
                <a:tab pos="5047060" algn="r"/>
              </a:tabLst>
              <a:defRPr/>
            </a:lvl6pPr>
            <a:lvl7pPr>
              <a:tabLst>
                <a:tab pos="5047060" algn="r"/>
              </a:tabLst>
              <a:defRPr/>
            </a:lvl7pPr>
            <a:lvl8pPr>
              <a:tabLst>
                <a:tab pos="5047060" algn="r"/>
              </a:tabLst>
              <a:defRPr/>
            </a:lvl8pPr>
            <a:lvl9pPr>
              <a:tabLst>
                <a:tab pos="5047060" algn="r"/>
              </a:tabLst>
              <a:defRPr/>
            </a:lvl9pPr>
          </a:lstStyle>
          <a:p>
            <a:pPr marL="0" marR="0" lvl="0" indent="0" algn="l" defTabSz="914400" rtl="0" eaLnBrk="1" fontAlgn="auto" latinLnBrk="0" hangingPunct="1">
              <a:lnSpc>
                <a:spcPct val="90000"/>
              </a:lnSpc>
              <a:spcBef>
                <a:spcPts val="3600"/>
              </a:spcBef>
              <a:spcAft>
                <a:spcPts val="0"/>
              </a:spcAft>
              <a:buClrTx/>
              <a:buSzTx/>
              <a:buFont typeface="Arial" panose="020B0604020202020204" pitchFamily="34" charset="0"/>
              <a:buNone/>
              <a:tabLst/>
              <a:defRPr/>
            </a:pPr>
            <a:r>
              <a:rPr lang="en-US" noProof="0" dirty="0"/>
              <a:t>Slide with title only and text or other content on a white background. Click to edit this body font which is Calibri Light, 18pt</a:t>
            </a:r>
          </a:p>
        </p:txBody>
      </p:sp>
    </p:spTree>
    <p:extLst>
      <p:ext uri="{BB962C8B-B14F-4D97-AF65-F5344CB8AC3E}">
        <p14:creationId xmlns:p14="http://schemas.microsoft.com/office/powerpoint/2010/main" val="963177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ogo only">
    <p:spTree>
      <p:nvGrpSpPr>
        <p:cNvPr id="1" name=""/>
        <p:cNvGrpSpPr/>
        <p:nvPr/>
      </p:nvGrpSpPr>
      <p:grpSpPr>
        <a:xfrm>
          <a:off x="0" y="0"/>
          <a:ext cx="0" cy="0"/>
          <a:chOff x="0" y="0"/>
          <a:chExt cx="0" cy="0"/>
        </a:xfrm>
      </p:grpSpPr>
      <p:pic>
        <p:nvPicPr>
          <p:cNvPr id="4" name="Picture 3" descr="Logo&#10;&#10;Description automatically generated">
            <a:extLst>
              <a:ext uri="{FF2B5EF4-FFF2-40B4-BE49-F238E27FC236}">
                <a16:creationId xmlns:a16="http://schemas.microsoft.com/office/drawing/2014/main" id="{95BC3DCB-D125-7DE6-0A1C-815E8410422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66797" y="449940"/>
            <a:ext cx="1627627" cy="899890"/>
          </a:xfrm>
          <a:prstGeom prst="rect">
            <a:avLst/>
          </a:prstGeom>
        </p:spPr>
      </p:pic>
    </p:spTree>
    <p:extLst>
      <p:ext uri="{BB962C8B-B14F-4D97-AF65-F5344CB8AC3E}">
        <p14:creationId xmlns:p14="http://schemas.microsoft.com/office/powerpoint/2010/main" val="305787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AF2C2-CCB7-CF2B-1597-C2DC83B7787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A5C28DBC-C739-B306-873F-896634D45C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A7318B74-6D7B-7BBC-B9BE-AF7FCBA78B54}"/>
              </a:ext>
            </a:extLst>
          </p:cNvPr>
          <p:cNvSpPr>
            <a:spLocks noGrp="1"/>
          </p:cNvSpPr>
          <p:nvPr>
            <p:ph type="dt" sz="half" idx="10"/>
          </p:nvPr>
        </p:nvSpPr>
        <p:spPr>
          <a:xfrm>
            <a:off x="838200" y="6356350"/>
            <a:ext cx="2743200" cy="365125"/>
          </a:xfrm>
          <a:prstGeom prst="rect">
            <a:avLst/>
          </a:prstGeom>
        </p:spPr>
        <p:txBody>
          <a:bodyPr/>
          <a:lstStyle/>
          <a:p>
            <a:fld id="{398FC6BD-4974-400C-8306-2BC4B95704E2}" type="datetimeFigureOut">
              <a:rPr lang="en-AU" smtClean="0"/>
              <a:t>29/04/2024</a:t>
            </a:fld>
            <a:endParaRPr lang="en-AU"/>
          </a:p>
        </p:txBody>
      </p:sp>
      <p:sp>
        <p:nvSpPr>
          <p:cNvPr id="5" name="Footer Placeholder 4">
            <a:extLst>
              <a:ext uri="{FF2B5EF4-FFF2-40B4-BE49-F238E27FC236}">
                <a16:creationId xmlns:a16="http://schemas.microsoft.com/office/drawing/2014/main" id="{6EEC35F0-673E-4DE3-F2E0-8707614F6F46}"/>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6" name="Slide Number Placeholder 5">
            <a:extLst>
              <a:ext uri="{FF2B5EF4-FFF2-40B4-BE49-F238E27FC236}">
                <a16:creationId xmlns:a16="http://schemas.microsoft.com/office/drawing/2014/main" id="{B2D21493-1406-B0B5-D50B-6271874D1D70}"/>
              </a:ext>
            </a:extLst>
          </p:cNvPr>
          <p:cNvSpPr>
            <a:spLocks noGrp="1"/>
          </p:cNvSpPr>
          <p:nvPr>
            <p:ph type="sldNum" sz="quarter" idx="12"/>
          </p:nvPr>
        </p:nvSpPr>
        <p:spPr>
          <a:xfrm>
            <a:off x="8610600" y="6356350"/>
            <a:ext cx="2743200" cy="365125"/>
          </a:xfrm>
          <a:prstGeom prst="rect">
            <a:avLst/>
          </a:prstGeom>
        </p:spPr>
        <p:txBody>
          <a:bodyPr/>
          <a:lstStyle/>
          <a:p>
            <a:fld id="{0162ADAB-88F0-4C57-9889-800E81E3B39C}" type="slidenum">
              <a:rPr lang="en-AU" smtClean="0"/>
              <a:t>‹#›</a:t>
            </a:fld>
            <a:endParaRPr lang="en-AU"/>
          </a:p>
        </p:txBody>
      </p:sp>
    </p:spTree>
    <p:extLst>
      <p:ext uri="{BB962C8B-B14F-4D97-AF65-F5344CB8AC3E}">
        <p14:creationId xmlns:p14="http://schemas.microsoft.com/office/powerpoint/2010/main" val="3197213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28A55-21A9-C239-8492-C09455C45DAC}"/>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11AFDE33-6B20-147D-A85F-3B1CA2ED18F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08F414DB-D784-FE97-4BB2-6E07F1B051C1}"/>
              </a:ext>
            </a:extLst>
          </p:cNvPr>
          <p:cNvSpPr>
            <a:spLocks noGrp="1"/>
          </p:cNvSpPr>
          <p:nvPr>
            <p:ph type="dt" sz="half" idx="10"/>
          </p:nvPr>
        </p:nvSpPr>
        <p:spPr>
          <a:xfrm>
            <a:off x="838200" y="6356350"/>
            <a:ext cx="2743200" cy="365125"/>
          </a:xfrm>
          <a:prstGeom prst="rect">
            <a:avLst/>
          </a:prstGeom>
        </p:spPr>
        <p:txBody>
          <a:bodyPr/>
          <a:lstStyle/>
          <a:p>
            <a:fld id="{398FC6BD-4974-400C-8306-2BC4B95704E2}" type="datetimeFigureOut">
              <a:rPr lang="en-AU" smtClean="0"/>
              <a:t>29/04/2024</a:t>
            </a:fld>
            <a:endParaRPr lang="en-AU"/>
          </a:p>
        </p:txBody>
      </p:sp>
      <p:sp>
        <p:nvSpPr>
          <p:cNvPr id="5" name="Footer Placeholder 4">
            <a:extLst>
              <a:ext uri="{FF2B5EF4-FFF2-40B4-BE49-F238E27FC236}">
                <a16:creationId xmlns:a16="http://schemas.microsoft.com/office/drawing/2014/main" id="{3057E8DC-A420-17C3-F844-D22FA29DD8C8}"/>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6" name="Slide Number Placeholder 5">
            <a:extLst>
              <a:ext uri="{FF2B5EF4-FFF2-40B4-BE49-F238E27FC236}">
                <a16:creationId xmlns:a16="http://schemas.microsoft.com/office/drawing/2014/main" id="{9286C080-43CF-F398-669D-E2BBD26F7C2E}"/>
              </a:ext>
            </a:extLst>
          </p:cNvPr>
          <p:cNvSpPr>
            <a:spLocks noGrp="1"/>
          </p:cNvSpPr>
          <p:nvPr>
            <p:ph type="sldNum" sz="quarter" idx="12"/>
          </p:nvPr>
        </p:nvSpPr>
        <p:spPr>
          <a:xfrm>
            <a:off x="8610600" y="6356350"/>
            <a:ext cx="2743200" cy="365125"/>
          </a:xfrm>
          <a:prstGeom prst="rect">
            <a:avLst/>
          </a:prstGeom>
        </p:spPr>
        <p:txBody>
          <a:bodyPr/>
          <a:lstStyle/>
          <a:p>
            <a:fld id="{0162ADAB-88F0-4C57-9889-800E81E3B39C}" type="slidenum">
              <a:rPr lang="en-AU" smtClean="0"/>
              <a:t>‹#›</a:t>
            </a:fld>
            <a:endParaRPr lang="en-AU"/>
          </a:p>
        </p:txBody>
      </p:sp>
    </p:spTree>
    <p:extLst>
      <p:ext uri="{BB962C8B-B14F-4D97-AF65-F5344CB8AC3E}">
        <p14:creationId xmlns:p14="http://schemas.microsoft.com/office/powerpoint/2010/main" val="3425702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D1F8A-523B-6B35-96AF-2665513B796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F41F0D2E-15B7-BE46-DE7F-01F5AD322B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D00499A-03E2-C6BD-D409-2DFF8A6C762C}"/>
              </a:ext>
            </a:extLst>
          </p:cNvPr>
          <p:cNvSpPr>
            <a:spLocks noGrp="1"/>
          </p:cNvSpPr>
          <p:nvPr>
            <p:ph type="dt" sz="half" idx="10"/>
          </p:nvPr>
        </p:nvSpPr>
        <p:spPr>
          <a:xfrm>
            <a:off x="838200" y="6356350"/>
            <a:ext cx="2743200" cy="365125"/>
          </a:xfrm>
          <a:prstGeom prst="rect">
            <a:avLst/>
          </a:prstGeom>
        </p:spPr>
        <p:txBody>
          <a:bodyPr/>
          <a:lstStyle/>
          <a:p>
            <a:fld id="{398FC6BD-4974-400C-8306-2BC4B95704E2}" type="datetimeFigureOut">
              <a:rPr lang="en-AU" smtClean="0"/>
              <a:t>29/04/2024</a:t>
            </a:fld>
            <a:endParaRPr lang="en-AU"/>
          </a:p>
        </p:txBody>
      </p:sp>
      <p:sp>
        <p:nvSpPr>
          <p:cNvPr id="5" name="Footer Placeholder 4">
            <a:extLst>
              <a:ext uri="{FF2B5EF4-FFF2-40B4-BE49-F238E27FC236}">
                <a16:creationId xmlns:a16="http://schemas.microsoft.com/office/drawing/2014/main" id="{006F7A3E-D5F6-54AA-506B-8E16C96D6DAF}"/>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6" name="Slide Number Placeholder 5">
            <a:extLst>
              <a:ext uri="{FF2B5EF4-FFF2-40B4-BE49-F238E27FC236}">
                <a16:creationId xmlns:a16="http://schemas.microsoft.com/office/drawing/2014/main" id="{67B23157-2736-837F-15BE-2B4652E7B6A3}"/>
              </a:ext>
            </a:extLst>
          </p:cNvPr>
          <p:cNvSpPr>
            <a:spLocks noGrp="1"/>
          </p:cNvSpPr>
          <p:nvPr>
            <p:ph type="sldNum" sz="quarter" idx="12"/>
          </p:nvPr>
        </p:nvSpPr>
        <p:spPr>
          <a:xfrm>
            <a:off x="8610600" y="6356350"/>
            <a:ext cx="2743200" cy="365125"/>
          </a:xfrm>
          <a:prstGeom prst="rect">
            <a:avLst/>
          </a:prstGeom>
        </p:spPr>
        <p:txBody>
          <a:bodyPr/>
          <a:lstStyle/>
          <a:p>
            <a:fld id="{0162ADAB-88F0-4C57-9889-800E81E3B39C}" type="slidenum">
              <a:rPr lang="en-AU" smtClean="0"/>
              <a:t>‹#›</a:t>
            </a:fld>
            <a:endParaRPr lang="en-AU"/>
          </a:p>
        </p:txBody>
      </p:sp>
    </p:spTree>
    <p:extLst>
      <p:ext uri="{BB962C8B-B14F-4D97-AF65-F5344CB8AC3E}">
        <p14:creationId xmlns:p14="http://schemas.microsoft.com/office/powerpoint/2010/main" val="1406733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FA355-93DD-682F-E384-1F5D3488744D}"/>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06C76A53-315F-8265-DC9A-685CBE650AB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DF4EAE54-D387-53C5-E502-614E6F7197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2A733EBC-DD3D-9D76-B3E1-4A2EF911E37C}"/>
              </a:ext>
            </a:extLst>
          </p:cNvPr>
          <p:cNvSpPr>
            <a:spLocks noGrp="1"/>
          </p:cNvSpPr>
          <p:nvPr>
            <p:ph type="dt" sz="half" idx="10"/>
          </p:nvPr>
        </p:nvSpPr>
        <p:spPr>
          <a:xfrm>
            <a:off x="838200" y="6356350"/>
            <a:ext cx="2743200" cy="365125"/>
          </a:xfrm>
          <a:prstGeom prst="rect">
            <a:avLst/>
          </a:prstGeom>
        </p:spPr>
        <p:txBody>
          <a:bodyPr/>
          <a:lstStyle/>
          <a:p>
            <a:fld id="{398FC6BD-4974-400C-8306-2BC4B95704E2}" type="datetimeFigureOut">
              <a:rPr lang="en-AU" smtClean="0"/>
              <a:t>29/04/2024</a:t>
            </a:fld>
            <a:endParaRPr lang="en-AU"/>
          </a:p>
        </p:txBody>
      </p:sp>
      <p:sp>
        <p:nvSpPr>
          <p:cNvPr id="6" name="Footer Placeholder 5">
            <a:extLst>
              <a:ext uri="{FF2B5EF4-FFF2-40B4-BE49-F238E27FC236}">
                <a16:creationId xmlns:a16="http://schemas.microsoft.com/office/drawing/2014/main" id="{C6106CB2-0E4D-B120-01C9-48335488DD65}"/>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37E00186-62FD-5AB8-1637-43A9649FE56C}"/>
              </a:ext>
            </a:extLst>
          </p:cNvPr>
          <p:cNvSpPr>
            <a:spLocks noGrp="1"/>
          </p:cNvSpPr>
          <p:nvPr>
            <p:ph type="sldNum" sz="quarter" idx="12"/>
          </p:nvPr>
        </p:nvSpPr>
        <p:spPr>
          <a:xfrm>
            <a:off x="8610600" y="6356350"/>
            <a:ext cx="2743200" cy="365125"/>
          </a:xfrm>
          <a:prstGeom prst="rect">
            <a:avLst/>
          </a:prstGeom>
        </p:spPr>
        <p:txBody>
          <a:bodyPr/>
          <a:lstStyle/>
          <a:p>
            <a:fld id="{0162ADAB-88F0-4C57-9889-800E81E3B39C}" type="slidenum">
              <a:rPr lang="en-AU" smtClean="0"/>
              <a:t>‹#›</a:t>
            </a:fld>
            <a:endParaRPr lang="en-AU"/>
          </a:p>
        </p:txBody>
      </p:sp>
    </p:spTree>
    <p:extLst>
      <p:ext uri="{BB962C8B-B14F-4D97-AF65-F5344CB8AC3E}">
        <p14:creationId xmlns:p14="http://schemas.microsoft.com/office/powerpoint/2010/main" val="2147719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3345E-7C9F-586E-4E4A-71E1FD95F2BB}"/>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6C586147-5264-AD0A-058D-BA0353252D1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AC9B70-2BDD-6A5D-B328-888F273E2BB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EC58DB7F-5A05-F4A4-AEB0-F4BEDB345C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C3815B-EF31-E493-E271-2140F89B0DE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919A2446-7A35-3F3C-9AC1-52851509A685}"/>
              </a:ext>
            </a:extLst>
          </p:cNvPr>
          <p:cNvSpPr>
            <a:spLocks noGrp="1"/>
          </p:cNvSpPr>
          <p:nvPr>
            <p:ph type="dt" sz="half" idx="10"/>
          </p:nvPr>
        </p:nvSpPr>
        <p:spPr>
          <a:xfrm>
            <a:off x="838200" y="6356350"/>
            <a:ext cx="2743200" cy="365125"/>
          </a:xfrm>
          <a:prstGeom prst="rect">
            <a:avLst/>
          </a:prstGeom>
        </p:spPr>
        <p:txBody>
          <a:bodyPr/>
          <a:lstStyle/>
          <a:p>
            <a:fld id="{398FC6BD-4974-400C-8306-2BC4B95704E2}" type="datetimeFigureOut">
              <a:rPr lang="en-AU" smtClean="0"/>
              <a:t>29/04/2024</a:t>
            </a:fld>
            <a:endParaRPr lang="en-AU"/>
          </a:p>
        </p:txBody>
      </p:sp>
      <p:sp>
        <p:nvSpPr>
          <p:cNvPr id="8" name="Footer Placeholder 7">
            <a:extLst>
              <a:ext uri="{FF2B5EF4-FFF2-40B4-BE49-F238E27FC236}">
                <a16:creationId xmlns:a16="http://schemas.microsoft.com/office/drawing/2014/main" id="{07CA7310-188F-6863-101F-166455BF3742}"/>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9" name="Slide Number Placeholder 8">
            <a:extLst>
              <a:ext uri="{FF2B5EF4-FFF2-40B4-BE49-F238E27FC236}">
                <a16:creationId xmlns:a16="http://schemas.microsoft.com/office/drawing/2014/main" id="{A56D4A4B-5521-9DD6-894F-48CF3E18ED06}"/>
              </a:ext>
            </a:extLst>
          </p:cNvPr>
          <p:cNvSpPr>
            <a:spLocks noGrp="1"/>
          </p:cNvSpPr>
          <p:nvPr>
            <p:ph type="sldNum" sz="quarter" idx="12"/>
          </p:nvPr>
        </p:nvSpPr>
        <p:spPr>
          <a:xfrm>
            <a:off x="8610600" y="6356350"/>
            <a:ext cx="2743200" cy="365125"/>
          </a:xfrm>
          <a:prstGeom prst="rect">
            <a:avLst/>
          </a:prstGeom>
        </p:spPr>
        <p:txBody>
          <a:bodyPr/>
          <a:lstStyle/>
          <a:p>
            <a:fld id="{0162ADAB-88F0-4C57-9889-800E81E3B39C}" type="slidenum">
              <a:rPr lang="en-AU" smtClean="0"/>
              <a:t>‹#›</a:t>
            </a:fld>
            <a:endParaRPr lang="en-AU"/>
          </a:p>
        </p:txBody>
      </p:sp>
    </p:spTree>
    <p:extLst>
      <p:ext uri="{BB962C8B-B14F-4D97-AF65-F5344CB8AC3E}">
        <p14:creationId xmlns:p14="http://schemas.microsoft.com/office/powerpoint/2010/main" val="1014675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72924-A55A-0CB0-7D46-6128801CA08E}"/>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1295EF7A-7BE3-F96E-0F40-D397EB05C0AF}"/>
              </a:ext>
            </a:extLst>
          </p:cNvPr>
          <p:cNvSpPr>
            <a:spLocks noGrp="1"/>
          </p:cNvSpPr>
          <p:nvPr>
            <p:ph type="dt" sz="half" idx="10"/>
          </p:nvPr>
        </p:nvSpPr>
        <p:spPr>
          <a:xfrm>
            <a:off x="838200" y="6356350"/>
            <a:ext cx="2743200" cy="365125"/>
          </a:xfrm>
          <a:prstGeom prst="rect">
            <a:avLst/>
          </a:prstGeom>
        </p:spPr>
        <p:txBody>
          <a:bodyPr/>
          <a:lstStyle/>
          <a:p>
            <a:fld id="{398FC6BD-4974-400C-8306-2BC4B95704E2}" type="datetimeFigureOut">
              <a:rPr lang="en-AU" smtClean="0"/>
              <a:t>29/04/2024</a:t>
            </a:fld>
            <a:endParaRPr lang="en-AU"/>
          </a:p>
        </p:txBody>
      </p:sp>
      <p:sp>
        <p:nvSpPr>
          <p:cNvPr id="4" name="Footer Placeholder 3">
            <a:extLst>
              <a:ext uri="{FF2B5EF4-FFF2-40B4-BE49-F238E27FC236}">
                <a16:creationId xmlns:a16="http://schemas.microsoft.com/office/drawing/2014/main" id="{066957B0-30B0-6680-22AE-8C2CED180C20}"/>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5" name="Slide Number Placeholder 4">
            <a:extLst>
              <a:ext uri="{FF2B5EF4-FFF2-40B4-BE49-F238E27FC236}">
                <a16:creationId xmlns:a16="http://schemas.microsoft.com/office/drawing/2014/main" id="{6F0FA508-A05D-A3D5-E192-7A62EA14083A}"/>
              </a:ext>
            </a:extLst>
          </p:cNvPr>
          <p:cNvSpPr>
            <a:spLocks noGrp="1"/>
          </p:cNvSpPr>
          <p:nvPr>
            <p:ph type="sldNum" sz="quarter" idx="12"/>
          </p:nvPr>
        </p:nvSpPr>
        <p:spPr>
          <a:xfrm>
            <a:off x="8610600" y="6356350"/>
            <a:ext cx="2743200" cy="365125"/>
          </a:xfrm>
          <a:prstGeom prst="rect">
            <a:avLst/>
          </a:prstGeom>
        </p:spPr>
        <p:txBody>
          <a:bodyPr/>
          <a:lstStyle/>
          <a:p>
            <a:fld id="{0162ADAB-88F0-4C57-9889-800E81E3B39C}" type="slidenum">
              <a:rPr lang="en-AU" smtClean="0"/>
              <a:t>‹#›</a:t>
            </a:fld>
            <a:endParaRPr lang="en-AU"/>
          </a:p>
        </p:txBody>
      </p:sp>
    </p:spTree>
    <p:extLst>
      <p:ext uri="{BB962C8B-B14F-4D97-AF65-F5344CB8AC3E}">
        <p14:creationId xmlns:p14="http://schemas.microsoft.com/office/powerpoint/2010/main" val="35004898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D87A4C5-5BFA-D1C8-9755-0AB50C9C5F2C}"/>
              </a:ext>
            </a:extLst>
          </p:cNvPr>
          <p:cNvSpPr>
            <a:spLocks noGrp="1"/>
          </p:cNvSpPr>
          <p:nvPr>
            <p:ph type="dt" sz="half" idx="10"/>
          </p:nvPr>
        </p:nvSpPr>
        <p:spPr>
          <a:xfrm>
            <a:off x="838200" y="6356350"/>
            <a:ext cx="2743200" cy="365125"/>
          </a:xfrm>
          <a:prstGeom prst="rect">
            <a:avLst/>
          </a:prstGeom>
        </p:spPr>
        <p:txBody>
          <a:bodyPr/>
          <a:lstStyle/>
          <a:p>
            <a:fld id="{398FC6BD-4974-400C-8306-2BC4B95704E2}" type="datetimeFigureOut">
              <a:rPr lang="en-AU" smtClean="0"/>
              <a:t>29/04/2024</a:t>
            </a:fld>
            <a:endParaRPr lang="en-AU"/>
          </a:p>
        </p:txBody>
      </p:sp>
      <p:sp>
        <p:nvSpPr>
          <p:cNvPr id="3" name="Footer Placeholder 2">
            <a:extLst>
              <a:ext uri="{FF2B5EF4-FFF2-40B4-BE49-F238E27FC236}">
                <a16:creationId xmlns:a16="http://schemas.microsoft.com/office/drawing/2014/main" id="{EC1D40E6-22A7-4AD4-9B3E-A18BF8199003}"/>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4" name="Slide Number Placeholder 3">
            <a:extLst>
              <a:ext uri="{FF2B5EF4-FFF2-40B4-BE49-F238E27FC236}">
                <a16:creationId xmlns:a16="http://schemas.microsoft.com/office/drawing/2014/main" id="{418D3AB2-531C-2F14-F380-5BDAFB8B567E}"/>
              </a:ext>
            </a:extLst>
          </p:cNvPr>
          <p:cNvSpPr>
            <a:spLocks noGrp="1"/>
          </p:cNvSpPr>
          <p:nvPr>
            <p:ph type="sldNum" sz="quarter" idx="12"/>
          </p:nvPr>
        </p:nvSpPr>
        <p:spPr>
          <a:xfrm>
            <a:off x="8610600" y="6356350"/>
            <a:ext cx="2743200" cy="365125"/>
          </a:xfrm>
          <a:prstGeom prst="rect">
            <a:avLst/>
          </a:prstGeom>
        </p:spPr>
        <p:txBody>
          <a:bodyPr/>
          <a:lstStyle/>
          <a:p>
            <a:fld id="{0162ADAB-88F0-4C57-9889-800E81E3B39C}" type="slidenum">
              <a:rPr lang="en-AU" smtClean="0"/>
              <a:t>‹#›</a:t>
            </a:fld>
            <a:endParaRPr lang="en-AU"/>
          </a:p>
        </p:txBody>
      </p:sp>
    </p:spTree>
    <p:extLst>
      <p:ext uri="{BB962C8B-B14F-4D97-AF65-F5344CB8AC3E}">
        <p14:creationId xmlns:p14="http://schemas.microsoft.com/office/powerpoint/2010/main" val="3599376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AA6B7-3B52-9F22-1EC0-1BD6158B73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A569C3D6-9D1D-221F-212D-263FCD4D04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D25110EE-32DC-4838-22F0-52D1C3E6C1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D22A60-710E-1F58-E6D9-9698D4046EDC}"/>
              </a:ext>
            </a:extLst>
          </p:cNvPr>
          <p:cNvSpPr>
            <a:spLocks noGrp="1"/>
          </p:cNvSpPr>
          <p:nvPr>
            <p:ph type="dt" sz="half" idx="10"/>
          </p:nvPr>
        </p:nvSpPr>
        <p:spPr>
          <a:xfrm>
            <a:off x="838200" y="6356350"/>
            <a:ext cx="2743200" cy="365125"/>
          </a:xfrm>
          <a:prstGeom prst="rect">
            <a:avLst/>
          </a:prstGeom>
        </p:spPr>
        <p:txBody>
          <a:bodyPr/>
          <a:lstStyle/>
          <a:p>
            <a:fld id="{398FC6BD-4974-400C-8306-2BC4B95704E2}" type="datetimeFigureOut">
              <a:rPr lang="en-AU" smtClean="0"/>
              <a:t>29/04/2024</a:t>
            </a:fld>
            <a:endParaRPr lang="en-AU"/>
          </a:p>
        </p:txBody>
      </p:sp>
      <p:sp>
        <p:nvSpPr>
          <p:cNvPr id="6" name="Footer Placeholder 5">
            <a:extLst>
              <a:ext uri="{FF2B5EF4-FFF2-40B4-BE49-F238E27FC236}">
                <a16:creationId xmlns:a16="http://schemas.microsoft.com/office/drawing/2014/main" id="{41B04D68-402D-0B85-514D-F104ADCBCD39}"/>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97BA3559-A530-246D-F9C1-BA0D261DE87D}"/>
              </a:ext>
            </a:extLst>
          </p:cNvPr>
          <p:cNvSpPr>
            <a:spLocks noGrp="1"/>
          </p:cNvSpPr>
          <p:nvPr>
            <p:ph type="sldNum" sz="quarter" idx="12"/>
          </p:nvPr>
        </p:nvSpPr>
        <p:spPr>
          <a:xfrm>
            <a:off x="8610600" y="6356350"/>
            <a:ext cx="2743200" cy="365125"/>
          </a:xfrm>
          <a:prstGeom prst="rect">
            <a:avLst/>
          </a:prstGeom>
        </p:spPr>
        <p:txBody>
          <a:bodyPr/>
          <a:lstStyle/>
          <a:p>
            <a:fld id="{0162ADAB-88F0-4C57-9889-800E81E3B39C}" type="slidenum">
              <a:rPr lang="en-AU" smtClean="0"/>
              <a:t>‹#›</a:t>
            </a:fld>
            <a:endParaRPr lang="en-AU"/>
          </a:p>
        </p:txBody>
      </p:sp>
    </p:spTree>
    <p:extLst>
      <p:ext uri="{BB962C8B-B14F-4D97-AF65-F5344CB8AC3E}">
        <p14:creationId xmlns:p14="http://schemas.microsoft.com/office/powerpoint/2010/main" val="3848675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F4C54-028A-7B25-2655-AF4FD9FAEA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1F18AE8B-0A82-51DB-33F3-C876A82BE9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ED7403AF-9C4D-040A-C8F7-54D28E2C29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5A7185-8660-D5E8-212B-FD70155655B9}"/>
              </a:ext>
            </a:extLst>
          </p:cNvPr>
          <p:cNvSpPr>
            <a:spLocks noGrp="1"/>
          </p:cNvSpPr>
          <p:nvPr>
            <p:ph type="dt" sz="half" idx="10"/>
          </p:nvPr>
        </p:nvSpPr>
        <p:spPr>
          <a:xfrm>
            <a:off x="838200" y="6356350"/>
            <a:ext cx="2743200" cy="365125"/>
          </a:xfrm>
          <a:prstGeom prst="rect">
            <a:avLst/>
          </a:prstGeom>
        </p:spPr>
        <p:txBody>
          <a:bodyPr/>
          <a:lstStyle/>
          <a:p>
            <a:fld id="{398FC6BD-4974-400C-8306-2BC4B95704E2}" type="datetimeFigureOut">
              <a:rPr lang="en-AU" smtClean="0"/>
              <a:t>29/04/2024</a:t>
            </a:fld>
            <a:endParaRPr lang="en-AU"/>
          </a:p>
        </p:txBody>
      </p:sp>
      <p:sp>
        <p:nvSpPr>
          <p:cNvPr id="6" name="Footer Placeholder 5">
            <a:extLst>
              <a:ext uri="{FF2B5EF4-FFF2-40B4-BE49-F238E27FC236}">
                <a16:creationId xmlns:a16="http://schemas.microsoft.com/office/drawing/2014/main" id="{E1967915-89EF-45AC-2034-D9DBA0FAA907}"/>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D95247E9-DB32-0666-897D-2E42655C0B9A}"/>
              </a:ext>
            </a:extLst>
          </p:cNvPr>
          <p:cNvSpPr>
            <a:spLocks noGrp="1"/>
          </p:cNvSpPr>
          <p:nvPr>
            <p:ph type="sldNum" sz="quarter" idx="12"/>
          </p:nvPr>
        </p:nvSpPr>
        <p:spPr>
          <a:xfrm>
            <a:off x="8610600" y="6356350"/>
            <a:ext cx="2743200" cy="365125"/>
          </a:xfrm>
          <a:prstGeom prst="rect">
            <a:avLst/>
          </a:prstGeom>
        </p:spPr>
        <p:txBody>
          <a:bodyPr/>
          <a:lstStyle/>
          <a:p>
            <a:fld id="{0162ADAB-88F0-4C57-9889-800E81E3B39C}" type="slidenum">
              <a:rPr lang="en-AU" smtClean="0"/>
              <a:t>‹#›</a:t>
            </a:fld>
            <a:endParaRPr lang="en-AU"/>
          </a:p>
        </p:txBody>
      </p:sp>
    </p:spTree>
    <p:extLst>
      <p:ext uri="{BB962C8B-B14F-4D97-AF65-F5344CB8AC3E}">
        <p14:creationId xmlns:p14="http://schemas.microsoft.com/office/powerpoint/2010/main" val="15618986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8C2A4-0D18-6086-6646-C77C9DAC8870}"/>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CD1FDA6A-E0C8-8021-09D8-2CF0CFB932A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F329BA97-11FB-FBA4-5EAB-9D91BA58DD6B}"/>
              </a:ext>
            </a:extLst>
          </p:cNvPr>
          <p:cNvSpPr>
            <a:spLocks noGrp="1"/>
          </p:cNvSpPr>
          <p:nvPr>
            <p:ph type="dt" sz="half" idx="10"/>
          </p:nvPr>
        </p:nvSpPr>
        <p:spPr>
          <a:xfrm>
            <a:off x="838200" y="6356350"/>
            <a:ext cx="2743200" cy="365125"/>
          </a:xfrm>
          <a:prstGeom prst="rect">
            <a:avLst/>
          </a:prstGeom>
        </p:spPr>
        <p:txBody>
          <a:bodyPr/>
          <a:lstStyle/>
          <a:p>
            <a:fld id="{398FC6BD-4974-400C-8306-2BC4B95704E2}" type="datetimeFigureOut">
              <a:rPr lang="en-AU" smtClean="0"/>
              <a:t>29/04/2024</a:t>
            </a:fld>
            <a:endParaRPr lang="en-AU"/>
          </a:p>
        </p:txBody>
      </p:sp>
      <p:sp>
        <p:nvSpPr>
          <p:cNvPr id="5" name="Footer Placeholder 4">
            <a:extLst>
              <a:ext uri="{FF2B5EF4-FFF2-40B4-BE49-F238E27FC236}">
                <a16:creationId xmlns:a16="http://schemas.microsoft.com/office/drawing/2014/main" id="{63111EDA-7883-08AA-9593-200BD803C80A}"/>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6" name="Slide Number Placeholder 5">
            <a:extLst>
              <a:ext uri="{FF2B5EF4-FFF2-40B4-BE49-F238E27FC236}">
                <a16:creationId xmlns:a16="http://schemas.microsoft.com/office/drawing/2014/main" id="{DDC3D07D-14FF-5B65-7A8F-B08F9D66C58B}"/>
              </a:ext>
            </a:extLst>
          </p:cNvPr>
          <p:cNvSpPr>
            <a:spLocks noGrp="1"/>
          </p:cNvSpPr>
          <p:nvPr>
            <p:ph type="sldNum" sz="quarter" idx="12"/>
          </p:nvPr>
        </p:nvSpPr>
        <p:spPr>
          <a:xfrm>
            <a:off x="8610600" y="6356350"/>
            <a:ext cx="2743200" cy="365125"/>
          </a:xfrm>
          <a:prstGeom prst="rect">
            <a:avLst/>
          </a:prstGeom>
        </p:spPr>
        <p:txBody>
          <a:bodyPr/>
          <a:lstStyle/>
          <a:p>
            <a:fld id="{0162ADAB-88F0-4C57-9889-800E81E3B39C}" type="slidenum">
              <a:rPr lang="en-AU" smtClean="0"/>
              <a:t>‹#›</a:t>
            </a:fld>
            <a:endParaRPr lang="en-AU"/>
          </a:p>
        </p:txBody>
      </p:sp>
    </p:spTree>
    <p:extLst>
      <p:ext uri="{BB962C8B-B14F-4D97-AF65-F5344CB8AC3E}">
        <p14:creationId xmlns:p14="http://schemas.microsoft.com/office/powerpoint/2010/main" val="12934816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F8D096-BD80-8E23-CA30-181543B1ABF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F5A3440F-1A25-3A40-01E6-B76D9B77E2D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AD68E11-4346-D699-8637-30E6F3A1AB94}"/>
              </a:ext>
            </a:extLst>
          </p:cNvPr>
          <p:cNvSpPr>
            <a:spLocks noGrp="1"/>
          </p:cNvSpPr>
          <p:nvPr>
            <p:ph type="dt" sz="half" idx="10"/>
          </p:nvPr>
        </p:nvSpPr>
        <p:spPr>
          <a:xfrm>
            <a:off x="838200" y="6356350"/>
            <a:ext cx="2743200" cy="365125"/>
          </a:xfrm>
          <a:prstGeom prst="rect">
            <a:avLst/>
          </a:prstGeom>
        </p:spPr>
        <p:txBody>
          <a:bodyPr/>
          <a:lstStyle/>
          <a:p>
            <a:fld id="{398FC6BD-4974-400C-8306-2BC4B95704E2}" type="datetimeFigureOut">
              <a:rPr lang="en-AU" smtClean="0"/>
              <a:t>29/04/2024</a:t>
            </a:fld>
            <a:endParaRPr lang="en-AU"/>
          </a:p>
        </p:txBody>
      </p:sp>
      <p:sp>
        <p:nvSpPr>
          <p:cNvPr id="5" name="Footer Placeholder 4">
            <a:extLst>
              <a:ext uri="{FF2B5EF4-FFF2-40B4-BE49-F238E27FC236}">
                <a16:creationId xmlns:a16="http://schemas.microsoft.com/office/drawing/2014/main" id="{9AAB8240-E9D7-77A9-A56D-139B695A3748}"/>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6" name="Slide Number Placeholder 5">
            <a:extLst>
              <a:ext uri="{FF2B5EF4-FFF2-40B4-BE49-F238E27FC236}">
                <a16:creationId xmlns:a16="http://schemas.microsoft.com/office/drawing/2014/main" id="{A41C81E6-026E-7977-1C5E-6B8361DD7EEC}"/>
              </a:ext>
            </a:extLst>
          </p:cNvPr>
          <p:cNvSpPr>
            <a:spLocks noGrp="1"/>
          </p:cNvSpPr>
          <p:nvPr>
            <p:ph type="sldNum" sz="quarter" idx="12"/>
          </p:nvPr>
        </p:nvSpPr>
        <p:spPr>
          <a:xfrm>
            <a:off x="8610600" y="6356350"/>
            <a:ext cx="2743200" cy="365125"/>
          </a:xfrm>
          <a:prstGeom prst="rect">
            <a:avLst/>
          </a:prstGeom>
        </p:spPr>
        <p:txBody>
          <a:bodyPr/>
          <a:lstStyle/>
          <a:p>
            <a:fld id="{0162ADAB-88F0-4C57-9889-800E81E3B39C}" type="slidenum">
              <a:rPr lang="en-AU" smtClean="0"/>
              <a:t>‹#›</a:t>
            </a:fld>
            <a:endParaRPr lang="en-AU"/>
          </a:p>
        </p:txBody>
      </p:sp>
    </p:spTree>
    <p:extLst>
      <p:ext uri="{BB962C8B-B14F-4D97-AF65-F5344CB8AC3E}">
        <p14:creationId xmlns:p14="http://schemas.microsoft.com/office/powerpoint/2010/main" val="1475888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703081-12DD-CC8A-9FDB-9C55273E68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0898B607-4BA5-B25B-4D0D-76C49D60C9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Copyright">
            <a:extLst>
              <a:ext uri="{FF2B5EF4-FFF2-40B4-BE49-F238E27FC236}">
                <a16:creationId xmlns:a16="http://schemas.microsoft.com/office/drawing/2014/main" id="{67545B19-1977-8A85-B10B-A686818EFB32}"/>
              </a:ext>
            </a:extLst>
          </p:cNvPr>
          <p:cNvSpPr txBox="1"/>
          <p:nvPr userDrawn="1"/>
        </p:nvSpPr>
        <p:spPr>
          <a:xfrm>
            <a:off x="693011" y="6528824"/>
            <a:ext cx="5355168" cy="123111"/>
          </a:xfrm>
          <a:prstGeom prst="rect">
            <a:avLst/>
          </a:prstGeom>
          <a:noFill/>
        </p:spPr>
        <p:txBody>
          <a:bodyPr wrap="square" lIns="0" tIns="0" rIns="0" bIns="0" rtlCol="0">
            <a:spAutoFit/>
          </a:bodyPr>
          <a:lstStyle/>
          <a:p>
            <a:pPr marL="0" indent="0">
              <a:spcBef>
                <a:spcPts val="450"/>
              </a:spcBef>
              <a:buSzPct val="100000"/>
              <a:buFont typeface="Arial"/>
              <a:buNone/>
            </a:pPr>
            <a:r>
              <a:rPr lang="en-US" sz="800" noProof="0" dirty="0">
                <a:solidFill>
                  <a:srgbClr val="505455"/>
                </a:solidFill>
                <a:latin typeface="Calibri" panose="020F0502020204030204" pitchFamily="34" charset="0"/>
                <a:cs typeface="Calibri" panose="020F0502020204030204" pitchFamily="34" charset="0"/>
              </a:rPr>
              <a:t>© Biometrics Institute</a:t>
            </a:r>
          </a:p>
        </p:txBody>
      </p:sp>
      <p:sp>
        <p:nvSpPr>
          <p:cNvPr id="8" name="TextBox 7">
            <a:extLst>
              <a:ext uri="{FF2B5EF4-FFF2-40B4-BE49-F238E27FC236}">
                <a16:creationId xmlns:a16="http://schemas.microsoft.com/office/drawing/2014/main" id="{B202289E-D97D-3D2F-2333-1CBCF53BC9A1}"/>
              </a:ext>
            </a:extLst>
          </p:cNvPr>
          <p:cNvSpPr txBox="1"/>
          <p:nvPr userDrawn="1"/>
        </p:nvSpPr>
        <p:spPr>
          <a:xfrm>
            <a:off x="11115676" y="6519673"/>
            <a:ext cx="378748" cy="123111"/>
          </a:xfrm>
          <a:prstGeom prst="rect">
            <a:avLst/>
          </a:prstGeom>
          <a:noFill/>
        </p:spPr>
        <p:txBody>
          <a:bodyPr wrap="square" lIns="0" tIns="0" rIns="0" bIns="0" rtlCol="0">
            <a:spAutoFit/>
          </a:bodyPr>
          <a:lstStyle/>
          <a:p>
            <a:pPr marL="0" indent="0" algn="r">
              <a:spcBef>
                <a:spcPts val="450"/>
              </a:spcBef>
              <a:buSzPct val="100000"/>
              <a:buFont typeface="Arial"/>
              <a:buNone/>
            </a:pPr>
            <a:fld id="{C58DF478-B544-4ED8-9ED4-6A2648E2D233}" type="slidenum">
              <a:rPr lang="en-US" sz="800" noProof="0" smtClean="0">
                <a:solidFill>
                  <a:srgbClr val="505455"/>
                </a:solidFill>
                <a:latin typeface="Calibri" panose="020F0502020204030204" pitchFamily="34" charset="0"/>
                <a:cs typeface="Calibri" panose="020F0502020204030204" pitchFamily="34" charset="0"/>
              </a:rPr>
              <a:pPr marL="0" indent="0" algn="r">
                <a:spcBef>
                  <a:spcPts val="450"/>
                </a:spcBef>
                <a:buSzPct val="100000"/>
                <a:buFont typeface="Arial"/>
                <a:buNone/>
              </a:pPr>
              <a:t>‹#›</a:t>
            </a:fld>
            <a:endParaRPr lang="en-US" sz="800" noProof="0">
              <a:solidFill>
                <a:srgbClr val="505455"/>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099291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3" r:id="rId4"/>
    <p:sldLayoutId id="2147483665" r:id="rId5"/>
    <p:sldLayoutId id="2147483649" r:id="rId6"/>
    <p:sldLayoutId id="2147483650" r:id="rId7"/>
    <p:sldLayoutId id="2147483651" r:id="rId8"/>
    <p:sldLayoutId id="2147483652" r:id="rId9"/>
    <p:sldLayoutId id="2147483653" r:id="rId10"/>
    <p:sldLayoutId id="2147483654" r:id="rId11"/>
    <p:sldLayoutId id="2147483655" r:id="rId12"/>
    <p:sldLayoutId id="2147483656" r:id="rId13"/>
    <p:sldLayoutId id="2147483657" r:id="rId14"/>
    <p:sldLayoutId id="2147483658" r:id="rId15"/>
    <p:sldLayoutId id="214748365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slide" Target="slide7.xml"/><Relationship Id="rId5" Type="http://schemas.openxmlformats.org/officeDocument/2006/relationships/slide" Target="slide6.xml"/><Relationship Id="rId10" Type="http://schemas.openxmlformats.org/officeDocument/2006/relationships/slide" Target="slide11.xml"/><Relationship Id="rId4" Type="http://schemas.openxmlformats.org/officeDocument/2006/relationships/slide" Target="slide5.xml"/><Relationship Id="rId9" Type="http://schemas.openxmlformats.org/officeDocument/2006/relationships/slide" Target="slide10.xml"/></Relationships>
</file>

<file path=ppt/slides/_rels/slide3.xml.rels><?xml version="1.0" encoding="UTF-8" standalone="yes"?>
<Relationships xmlns="http://schemas.openxmlformats.org/package/2006/relationships"><Relationship Id="rId3" Type="http://schemas.openxmlformats.org/officeDocument/2006/relationships/hyperlink" Target="https://www.biometricsinstitute.org/what-is-biometrics/biometrics-dictionary/"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sv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image" Target="../media/image7.sv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14.png"/><Relationship Id="rId4" Type="http://schemas.openxmlformats.org/officeDocument/2006/relationships/image" Target="../media/image11.svg"/><Relationship Id="rId9" Type="http://schemas.openxmlformats.org/officeDocument/2006/relationships/image" Target="../media/image9.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mailto:isabelle@biometricsinstitute.org" TargetMode="External"/><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close-up of a blue screen&#10;&#10;Description automatically generated">
            <a:extLst>
              <a:ext uri="{FF2B5EF4-FFF2-40B4-BE49-F238E27FC236}">
                <a16:creationId xmlns:a16="http://schemas.microsoft.com/office/drawing/2014/main" id="{FBD0BC0C-D297-7925-39F3-34755B672C9E}"/>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147" r="147"/>
          <a:stretch>
            <a:fillRect/>
          </a:stretch>
        </p:blipFill>
        <p:spPr/>
      </p:pic>
      <p:sp>
        <p:nvSpPr>
          <p:cNvPr id="3" name="Text Placeholder 2">
            <a:extLst>
              <a:ext uri="{FF2B5EF4-FFF2-40B4-BE49-F238E27FC236}">
                <a16:creationId xmlns:a16="http://schemas.microsoft.com/office/drawing/2014/main" id="{63BD83F1-B79B-E3B5-24C8-E5874163A6EE}"/>
              </a:ext>
            </a:extLst>
          </p:cNvPr>
          <p:cNvSpPr>
            <a:spLocks noGrp="1"/>
          </p:cNvSpPr>
          <p:nvPr>
            <p:ph type="body" sz="quarter" idx="12"/>
          </p:nvPr>
        </p:nvSpPr>
        <p:spPr/>
        <p:txBody>
          <a:bodyPr/>
          <a:lstStyle/>
          <a:p>
            <a:r>
              <a:rPr lang="en-US" dirty="0"/>
              <a:t>Mitigating Biometric Vulnerabilities</a:t>
            </a:r>
            <a:br>
              <a:rPr lang="en-US" dirty="0"/>
            </a:br>
            <a:r>
              <a:rPr lang="en-US" dirty="0"/>
              <a:t>in Digital Identity – Executive Briefing</a:t>
            </a:r>
          </a:p>
        </p:txBody>
      </p:sp>
    </p:spTree>
    <p:extLst>
      <p:ext uri="{BB962C8B-B14F-4D97-AF65-F5344CB8AC3E}">
        <p14:creationId xmlns:p14="http://schemas.microsoft.com/office/powerpoint/2010/main" val="85785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8B535C-7728-ADF1-A7C4-32B590014476}"/>
              </a:ext>
            </a:extLst>
          </p:cNvPr>
          <p:cNvSpPr>
            <a:spLocks noGrp="1"/>
          </p:cNvSpPr>
          <p:nvPr>
            <p:ph sz="quarter" idx="14"/>
          </p:nvPr>
        </p:nvSpPr>
        <p:spPr/>
        <p:txBody>
          <a:bodyPr/>
          <a:lstStyle/>
          <a:p>
            <a:pPr>
              <a:spcBef>
                <a:spcPts val="1000"/>
              </a:spcBef>
            </a:pPr>
            <a:r>
              <a:rPr lang="en-US" dirty="0">
                <a:solidFill>
                  <a:srgbClr val="043A85"/>
                </a:solidFill>
                <a:latin typeface="+mj-lt"/>
                <a:cs typeface="Calibri" panose="020F0502020204030204" pitchFamily="34" charset="0"/>
                <a:hlinkClick r:id="" action="ppaction://hlinkshowjump?jump=nextslide">
                  <a:extLst>
                    <a:ext uri="{A12FA001-AC4F-418D-AE19-62706E023703}">
                      <ahyp:hlinkClr xmlns:ahyp="http://schemas.microsoft.com/office/drawing/2018/hyperlinkcolor" val="tx"/>
                    </a:ext>
                  </a:extLst>
                </a:hlinkClick>
              </a:rPr>
              <a:t>Introduction</a:t>
            </a:r>
            <a:endParaRPr lang="en-US" dirty="0">
              <a:solidFill>
                <a:srgbClr val="043A85"/>
              </a:solidFill>
              <a:latin typeface="+mj-lt"/>
              <a:cs typeface="Calibri" panose="020F0502020204030204" pitchFamily="34" charset="0"/>
            </a:endParaRPr>
          </a:p>
          <a:p>
            <a:pPr>
              <a:spcBef>
                <a:spcPts val="1000"/>
              </a:spcBef>
            </a:pPr>
            <a:r>
              <a:rPr lang="en-US" dirty="0">
                <a:solidFill>
                  <a:srgbClr val="043A85"/>
                </a:solidFill>
                <a:latin typeface="+mj-lt"/>
                <a:cs typeface="Calibri" panose="020F0502020204030204" pitchFamily="34" charset="0"/>
                <a:hlinkClick r:id="rId3" action="ppaction://hlinksldjump">
                  <a:extLst>
                    <a:ext uri="{A12FA001-AC4F-418D-AE19-62706E023703}">
                      <ahyp:hlinkClr xmlns:ahyp="http://schemas.microsoft.com/office/drawing/2018/hyperlinkcolor" val="tx"/>
                    </a:ext>
                  </a:extLst>
                </a:hlinkClick>
              </a:rPr>
              <a:t>The challenge you face</a:t>
            </a:r>
            <a:endParaRPr lang="en-US" dirty="0">
              <a:solidFill>
                <a:srgbClr val="043A85"/>
              </a:solidFill>
              <a:latin typeface="+mj-lt"/>
              <a:cs typeface="Calibri" panose="020F0502020204030204" pitchFamily="34" charset="0"/>
            </a:endParaRPr>
          </a:p>
          <a:p>
            <a:pPr>
              <a:spcBef>
                <a:spcPts val="1000"/>
              </a:spcBef>
            </a:pPr>
            <a:r>
              <a:rPr lang="en-US" dirty="0">
                <a:solidFill>
                  <a:srgbClr val="043A85"/>
                </a:solidFill>
                <a:latin typeface="+mj-lt"/>
                <a:cs typeface="Calibri" panose="020F0502020204030204" pitchFamily="34" charset="0"/>
                <a:hlinkClick r:id="rId4" action="ppaction://hlinksldjump">
                  <a:extLst>
                    <a:ext uri="{A12FA001-AC4F-418D-AE19-62706E023703}">
                      <ahyp:hlinkClr xmlns:ahyp="http://schemas.microsoft.com/office/drawing/2018/hyperlinkcolor" val="tx"/>
                    </a:ext>
                  </a:extLst>
                </a:hlinkClick>
              </a:rPr>
              <a:t>Attack points</a:t>
            </a:r>
            <a:endParaRPr lang="en-US" dirty="0">
              <a:solidFill>
                <a:srgbClr val="043A85"/>
              </a:solidFill>
              <a:latin typeface="+mj-lt"/>
              <a:cs typeface="Calibri" panose="020F0502020204030204" pitchFamily="34" charset="0"/>
            </a:endParaRPr>
          </a:p>
          <a:p>
            <a:pPr>
              <a:spcBef>
                <a:spcPts val="1000"/>
              </a:spcBef>
            </a:pPr>
            <a:r>
              <a:rPr lang="en-US" dirty="0">
                <a:solidFill>
                  <a:srgbClr val="043A85"/>
                </a:solidFill>
                <a:latin typeface="+mj-lt"/>
                <a:cs typeface="Calibri" panose="020F0502020204030204" pitchFamily="34" charset="0"/>
                <a:hlinkClick r:id="rId5" action="ppaction://hlinksldjump">
                  <a:extLst>
                    <a:ext uri="{A12FA001-AC4F-418D-AE19-62706E023703}">
                      <ahyp:hlinkClr xmlns:ahyp="http://schemas.microsoft.com/office/drawing/2018/hyperlinkcolor" val="tx"/>
                    </a:ext>
                  </a:extLst>
                </a:hlinkClick>
              </a:rPr>
              <a:t>Summary of potential attack types/points</a:t>
            </a:r>
            <a:endParaRPr lang="en-US" dirty="0">
              <a:solidFill>
                <a:srgbClr val="043A85"/>
              </a:solidFill>
              <a:latin typeface="+mj-lt"/>
              <a:cs typeface="Calibri" panose="020F0502020204030204" pitchFamily="34" charset="0"/>
            </a:endParaRPr>
          </a:p>
          <a:p>
            <a:pPr>
              <a:spcBef>
                <a:spcPts val="1000"/>
              </a:spcBef>
            </a:pPr>
            <a:r>
              <a:rPr lang="en-US" dirty="0">
                <a:solidFill>
                  <a:srgbClr val="043A85"/>
                </a:solidFill>
                <a:latin typeface="+mj-lt"/>
                <a:cs typeface="Calibri" panose="020F0502020204030204" pitchFamily="34" charset="0"/>
                <a:hlinkClick r:id="rId6" action="ppaction://hlinksldjump">
                  <a:extLst>
                    <a:ext uri="{A12FA001-AC4F-418D-AE19-62706E023703}">
                      <ahyp:hlinkClr xmlns:ahyp="http://schemas.microsoft.com/office/drawing/2018/hyperlinkcolor" val="tx"/>
                    </a:ext>
                  </a:extLst>
                </a:hlinkClick>
              </a:rPr>
              <a:t>Places systems may be attacked</a:t>
            </a:r>
            <a:endParaRPr lang="en-US" dirty="0">
              <a:solidFill>
                <a:srgbClr val="043A85"/>
              </a:solidFill>
              <a:latin typeface="+mj-lt"/>
              <a:cs typeface="Calibri" panose="020F0502020204030204" pitchFamily="34" charset="0"/>
            </a:endParaRPr>
          </a:p>
          <a:p>
            <a:pPr>
              <a:spcBef>
                <a:spcPts val="1000"/>
              </a:spcBef>
            </a:pPr>
            <a:r>
              <a:rPr lang="en-US" dirty="0">
                <a:solidFill>
                  <a:srgbClr val="043A85"/>
                </a:solidFill>
                <a:latin typeface="+mj-lt"/>
                <a:cs typeface="Calibri" panose="020F0502020204030204" pitchFamily="34" charset="0"/>
                <a:hlinkClick r:id="rId7" action="ppaction://hlinksldjump">
                  <a:extLst>
                    <a:ext uri="{A12FA001-AC4F-418D-AE19-62706E023703}">
                      <ahyp:hlinkClr xmlns:ahyp="http://schemas.microsoft.com/office/drawing/2018/hyperlinkcolor" val="tx"/>
                    </a:ext>
                  </a:extLst>
                </a:hlinkClick>
              </a:rPr>
              <a:t>Forms of attack</a:t>
            </a:r>
            <a:endParaRPr lang="en-US" dirty="0">
              <a:solidFill>
                <a:srgbClr val="043A85"/>
              </a:solidFill>
              <a:latin typeface="+mj-lt"/>
              <a:cs typeface="Calibri" panose="020F0502020204030204" pitchFamily="34" charset="0"/>
            </a:endParaRPr>
          </a:p>
          <a:p>
            <a:pPr>
              <a:spcBef>
                <a:spcPts val="1000"/>
              </a:spcBef>
            </a:pPr>
            <a:r>
              <a:rPr lang="en-US" dirty="0">
                <a:solidFill>
                  <a:srgbClr val="043A85"/>
                </a:solidFill>
                <a:latin typeface="+mj-lt"/>
                <a:cs typeface="Calibri" panose="020F0502020204030204" pitchFamily="34" charset="0"/>
                <a:hlinkClick r:id="rId8" action="ppaction://hlinksldjump">
                  <a:extLst>
                    <a:ext uri="{A12FA001-AC4F-418D-AE19-62706E023703}">
                      <ahyp:hlinkClr xmlns:ahyp="http://schemas.microsoft.com/office/drawing/2018/hyperlinkcolor" val="tx"/>
                    </a:ext>
                  </a:extLst>
                </a:hlinkClick>
              </a:rPr>
              <a:t>Summary</a:t>
            </a:r>
            <a:endParaRPr lang="en-US" dirty="0">
              <a:solidFill>
                <a:srgbClr val="043A85"/>
              </a:solidFill>
              <a:latin typeface="+mj-lt"/>
              <a:cs typeface="Calibri" panose="020F0502020204030204" pitchFamily="34" charset="0"/>
            </a:endParaRPr>
          </a:p>
          <a:p>
            <a:pPr>
              <a:spcBef>
                <a:spcPts val="1000"/>
              </a:spcBef>
            </a:pPr>
            <a:r>
              <a:rPr lang="en-US" dirty="0">
                <a:solidFill>
                  <a:srgbClr val="043A85"/>
                </a:solidFill>
                <a:latin typeface="+mj-lt"/>
                <a:cs typeface="Calibri" panose="020F0502020204030204" pitchFamily="34" charset="0"/>
                <a:hlinkClick r:id="rId9" action="ppaction://hlinksldjump">
                  <a:extLst>
                    <a:ext uri="{A12FA001-AC4F-418D-AE19-62706E023703}">
                      <ahyp:hlinkClr xmlns:ahyp="http://schemas.microsoft.com/office/drawing/2018/hyperlinkcolor" val="tx"/>
                    </a:ext>
                  </a:extLst>
                </a:hlinkClick>
              </a:rPr>
              <a:t>Ancillary notes: future content and work</a:t>
            </a:r>
            <a:endParaRPr lang="en-US" dirty="0">
              <a:solidFill>
                <a:srgbClr val="043A85"/>
              </a:solidFill>
              <a:cs typeface="Calibri" panose="020F0502020204030204" pitchFamily="34" charset="0"/>
            </a:endParaRPr>
          </a:p>
          <a:p>
            <a:pPr>
              <a:spcBef>
                <a:spcPts val="1000"/>
              </a:spcBef>
            </a:pPr>
            <a:r>
              <a:rPr lang="en-US" dirty="0">
                <a:solidFill>
                  <a:srgbClr val="043A85"/>
                </a:solidFill>
                <a:latin typeface="+mj-lt"/>
                <a:cs typeface="Calibri" panose="020F0502020204030204" pitchFamily="34" charset="0"/>
                <a:hlinkClick r:id="rId10" action="ppaction://hlinksldjump">
                  <a:extLst>
                    <a:ext uri="{A12FA001-AC4F-418D-AE19-62706E023703}">
                      <ahyp:hlinkClr xmlns:ahyp="http://schemas.microsoft.com/office/drawing/2018/hyperlinkcolor" val="tx"/>
                    </a:ext>
                  </a:extLst>
                </a:hlinkClick>
              </a:rPr>
              <a:t>Contact</a:t>
            </a:r>
            <a:endParaRPr lang="en-US" dirty="0">
              <a:solidFill>
                <a:srgbClr val="043A85"/>
              </a:solidFill>
              <a:latin typeface="+mj-lt"/>
              <a:cs typeface="Calibri" panose="020F0502020204030204" pitchFamily="34" charset="0"/>
            </a:endParaRPr>
          </a:p>
        </p:txBody>
      </p:sp>
      <p:sp>
        <p:nvSpPr>
          <p:cNvPr id="6" name="Title 1">
            <a:extLst>
              <a:ext uri="{FF2B5EF4-FFF2-40B4-BE49-F238E27FC236}">
                <a16:creationId xmlns:a16="http://schemas.microsoft.com/office/drawing/2014/main" id="{5C0B6CA8-A127-5F78-956B-F2B3D21E73D3}"/>
              </a:ext>
            </a:extLst>
          </p:cNvPr>
          <p:cNvSpPr txBox="1">
            <a:spLocks/>
          </p:cNvSpPr>
          <p:nvPr/>
        </p:nvSpPr>
        <p:spPr>
          <a:xfrm>
            <a:off x="693011" y="429492"/>
            <a:ext cx="10660789" cy="914400"/>
          </a:xfrm>
          <a:prstGeom prst="rect">
            <a:avLst/>
          </a:prstGeom>
        </p:spPr>
        <p:txBody>
          <a:bodyPr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t"/>
            <a:r>
              <a:rPr lang="en-AU" dirty="0">
                <a:solidFill>
                  <a:srgbClr val="043A85"/>
                </a:solidFill>
              </a:rPr>
              <a:t>Index</a:t>
            </a:r>
            <a:endParaRPr lang="en-AU" dirty="0">
              <a:solidFill>
                <a:srgbClr val="043A85"/>
              </a:solidFill>
              <a:highlight>
                <a:srgbClr val="FFFF00"/>
              </a:highlight>
            </a:endParaRPr>
          </a:p>
        </p:txBody>
      </p:sp>
    </p:spTree>
    <p:extLst>
      <p:ext uri="{BB962C8B-B14F-4D97-AF65-F5344CB8AC3E}">
        <p14:creationId xmlns:p14="http://schemas.microsoft.com/office/powerpoint/2010/main" val="2843134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10BCCA6-4C9C-7895-0F55-5C5DC332F54B}"/>
              </a:ext>
            </a:extLst>
          </p:cNvPr>
          <p:cNvSpPr>
            <a:spLocks noGrp="1"/>
          </p:cNvSpPr>
          <p:nvPr>
            <p:ph type="body" sz="quarter" idx="12"/>
          </p:nvPr>
        </p:nvSpPr>
        <p:spPr/>
        <p:txBody>
          <a:bodyPr/>
          <a:lstStyle/>
          <a:p>
            <a:r>
              <a:rPr lang="en-US" dirty="0"/>
              <a:t>Introduction</a:t>
            </a:r>
          </a:p>
        </p:txBody>
      </p:sp>
      <p:sp>
        <p:nvSpPr>
          <p:cNvPr id="3" name="Content Placeholder 2">
            <a:extLst>
              <a:ext uri="{FF2B5EF4-FFF2-40B4-BE49-F238E27FC236}">
                <a16:creationId xmlns:a16="http://schemas.microsoft.com/office/drawing/2014/main" id="{1D1B2922-EF01-1FC1-66A2-B87AD86BA9EE}"/>
              </a:ext>
            </a:extLst>
          </p:cNvPr>
          <p:cNvSpPr txBox="1">
            <a:spLocks/>
          </p:cNvSpPr>
          <p:nvPr/>
        </p:nvSpPr>
        <p:spPr>
          <a:xfrm>
            <a:off x="7608888" y="483569"/>
            <a:ext cx="4315025" cy="5890862"/>
          </a:xfrm>
          <a:prstGeom prst="rect">
            <a:avLst/>
          </a:prstGeom>
          <a:solidFill>
            <a:schemeClr val="bg2"/>
          </a:solidFill>
        </p:spPr>
        <p:txBody>
          <a:bodyPr vert="horz" lIns="180000" tIns="180000" rIns="180000" bIns="18000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Aft>
                <a:spcPts val="1200"/>
              </a:spcAft>
              <a:buNone/>
            </a:pPr>
            <a:r>
              <a:rPr lang="en-AU" sz="2900" b="1" dirty="0">
                <a:latin typeface="+mj-lt"/>
              </a:rPr>
              <a:t>Useful terms</a:t>
            </a:r>
          </a:p>
          <a:p>
            <a:pPr marL="0" indent="0" algn="just">
              <a:lnSpc>
                <a:spcPct val="120000"/>
              </a:lnSpc>
              <a:buNone/>
            </a:pPr>
            <a:r>
              <a:rPr lang="en-AU" sz="2000" dirty="0">
                <a:latin typeface="+mj-lt"/>
              </a:rPr>
              <a:t>Biometrics as a field uses a wide range of terminology that can be confusing and is often misused. Some useful terms helpful to understand this briefing are:</a:t>
            </a:r>
          </a:p>
          <a:p>
            <a:pPr marL="0" indent="0">
              <a:lnSpc>
                <a:spcPct val="120000"/>
              </a:lnSpc>
              <a:buNone/>
            </a:pPr>
            <a:r>
              <a:rPr lang="en-AU" sz="2000" b="1" dirty="0">
                <a:latin typeface="+mj-lt"/>
              </a:rPr>
              <a:t>Masks and prosthetics</a:t>
            </a:r>
            <a:r>
              <a:rPr lang="en-AU" sz="2000" dirty="0">
                <a:latin typeface="+mj-lt"/>
              </a:rPr>
              <a:t>: Physical props which can be as simple and cheap as a paper print out and as sophisticated as silicone props seen in movies.</a:t>
            </a:r>
          </a:p>
          <a:p>
            <a:pPr marL="0" indent="0">
              <a:lnSpc>
                <a:spcPct val="120000"/>
              </a:lnSpc>
              <a:buNone/>
            </a:pPr>
            <a:r>
              <a:rPr lang="en-AU" sz="2000" b="1" dirty="0">
                <a:latin typeface="+mj-lt"/>
              </a:rPr>
              <a:t>Morph</a:t>
            </a:r>
            <a:r>
              <a:rPr lang="en-AU" sz="2000" dirty="0">
                <a:latin typeface="+mj-lt"/>
              </a:rPr>
              <a:t>: A merger of the features of two or more people into one fingerprint image, video of face, mask, audio recording of voice, etc.</a:t>
            </a:r>
          </a:p>
          <a:p>
            <a:pPr marL="0" indent="0">
              <a:lnSpc>
                <a:spcPct val="120000"/>
              </a:lnSpc>
              <a:buNone/>
            </a:pPr>
            <a:r>
              <a:rPr lang="en-AU" sz="2000" b="1" dirty="0">
                <a:latin typeface="+mj-lt"/>
              </a:rPr>
              <a:t>Deepfake</a:t>
            </a:r>
            <a:r>
              <a:rPr lang="en-AU" sz="2000" dirty="0">
                <a:latin typeface="+mj-lt"/>
              </a:rPr>
              <a:t>:</a:t>
            </a:r>
            <a:r>
              <a:rPr lang="en-AU" sz="2000" b="1" dirty="0">
                <a:latin typeface="+mj-lt"/>
              </a:rPr>
              <a:t> </a:t>
            </a:r>
            <a:r>
              <a:rPr lang="en-AU" sz="2000" dirty="0">
                <a:latin typeface="+mj-lt"/>
              </a:rPr>
              <a:t>Generated video or audio which can seem to be a living impersonation of an identity with lifelike movement and/or sound.</a:t>
            </a:r>
          </a:p>
          <a:p>
            <a:pPr marL="0" indent="0">
              <a:lnSpc>
                <a:spcPct val="120000"/>
              </a:lnSpc>
              <a:buNone/>
            </a:pPr>
            <a:r>
              <a:rPr lang="en-AU" sz="2000" b="1" dirty="0">
                <a:latin typeface="+mj-lt"/>
              </a:rPr>
              <a:t>Liveness detection</a:t>
            </a:r>
            <a:r>
              <a:rPr lang="en-AU" sz="2000" dirty="0">
                <a:latin typeface="+mj-lt"/>
              </a:rPr>
              <a:t>: A technical means to determine whether biometric data is being captured from an alive, human subject (as opposed to, say, an image of a face or a copy of a fingerprint).</a:t>
            </a:r>
          </a:p>
          <a:p>
            <a:pPr marL="0" indent="0">
              <a:lnSpc>
                <a:spcPct val="120000"/>
              </a:lnSpc>
              <a:buNone/>
            </a:pPr>
            <a:r>
              <a:rPr lang="en-AU" sz="2000" dirty="0">
                <a:latin typeface="+mj-lt"/>
              </a:rPr>
              <a:t>The Biometrics Institute’s </a:t>
            </a:r>
            <a:r>
              <a:rPr lang="en-AU" sz="2000" i="1" dirty="0">
                <a:latin typeface="+mj-lt"/>
              </a:rPr>
              <a:t>Dictionary of Biometrics</a:t>
            </a:r>
            <a:r>
              <a:rPr lang="en-AU" sz="2000" dirty="0">
                <a:latin typeface="+mj-lt"/>
              </a:rPr>
              <a:t> is a useful resource:</a:t>
            </a:r>
            <a:endParaRPr lang="en-AU" sz="2000" b="1" dirty="0">
              <a:latin typeface="+mj-lt"/>
            </a:endParaRPr>
          </a:p>
          <a:p>
            <a:pPr marL="0" indent="0">
              <a:lnSpc>
                <a:spcPct val="120000"/>
              </a:lnSpc>
              <a:buNone/>
            </a:pPr>
            <a:r>
              <a:rPr lang="en-AU" sz="1300" dirty="0">
                <a:latin typeface="+mj-lt"/>
                <a:hlinkClick r:id="rId3"/>
              </a:rPr>
              <a:t>https://www.biometricsinstitute.org/what-is-biometrics/biometrics-dictionary/</a:t>
            </a:r>
            <a:endParaRPr lang="en-AU" sz="2000" dirty="0">
              <a:latin typeface="+mj-lt"/>
            </a:endParaRPr>
          </a:p>
        </p:txBody>
      </p:sp>
      <p:sp>
        <p:nvSpPr>
          <p:cNvPr id="4" name="Content Placeholder 2">
            <a:extLst>
              <a:ext uri="{FF2B5EF4-FFF2-40B4-BE49-F238E27FC236}">
                <a16:creationId xmlns:a16="http://schemas.microsoft.com/office/drawing/2014/main" id="{B3EA2E23-F762-A54C-7EBB-75319790E600}"/>
              </a:ext>
            </a:extLst>
          </p:cNvPr>
          <p:cNvSpPr txBox="1">
            <a:spLocks/>
          </p:cNvSpPr>
          <p:nvPr/>
        </p:nvSpPr>
        <p:spPr>
          <a:xfrm>
            <a:off x="658813" y="1608058"/>
            <a:ext cx="6719017" cy="47864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AU" sz="1500" dirty="0">
                <a:latin typeface="+mj-lt"/>
              </a:rPr>
              <a:t>Biometric systems use human characteristics such as the face, voice, fingerprints etc. to quickly and accurately identify or verify a person’s identity</a:t>
            </a:r>
          </a:p>
          <a:p>
            <a:pPr>
              <a:lnSpc>
                <a:spcPct val="120000"/>
              </a:lnSpc>
            </a:pPr>
            <a:r>
              <a:rPr lang="en-AU" sz="1500" dirty="0">
                <a:latin typeface="+mj-lt"/>
              </a:rPr>
              <a:t>Initially developed for law enforcement and high security environments, biometrics are now ubiquitous in daily life offering security and convenience in a huge variety of applications.</a:t>
            </a:r>
          </a:p>
          <a:p>
            <a:pPr>
              <a:lnSpc>
                <a:spcPct val="120000"/>
              </a:lnSpc>
            </a:pPr>
            <a:r>
              <a:rPr lang="en-AU" sz="1500" dirty="0">
                <a:latin typeface="+mj-lt"/>
              </a:rPr>
              <a:t>In digital identity, biometrics are trusted and used to:</a:t>
            </a:r>
          </a:p>
          <a:p>
            <a:pPr lvl="1">
              <a:lnSpc>
                <a:spcPct val="110000"/>
              </a:lnSpc>
              <a:spcBef>
                <a:spcPts val="300"/>
              </a:spcBef>
            </a:pPr>
            <a:r>
              <a:rPr lang="en-AU" sz="1500" dirty="0">
                <a:latin typeface="+mj-lt"/>
              </a:rPr>
              <a:t>Make the connection between a unique natural person and a newly created digital identity (aka identity proofing and binding)</a:t>
            </a:r>
          </a:p>
          <a:p>
            <a:pPr lvl="1">
              <a:lnSpc>
                <a:spcPct val="110000"/>
              </a:lnSpc>
              <a:spcBef>
                <a:spcPts val="300"/>
              </a:spcBef>
            </a:pPr>
            <a:r>
              <a:rPr lang="en-AU" sz="1500" dirty="0">
                <a:latin typeface="+mj-lt"/>
              </a:rPr>
              <a:t>Ensure that the right person is using a digital identity (aka authentication)</a:t>
            </a:r>
          </a:p>
          <a:p>
            <a:pPr lvl="1">
              <a:lnSpc>
                <a:spcPct val="110000"/>
              </a:lnSpc>
              <a:spcBef>
                <a:spcPts val="300"/>
              </a:spcBef>
            </a:pPr>
            <a:r>
              <a:rPr lang="en-AU" sz="1500" dirty="0">
                <a:latin typeface="+mj-lt"/>
              </a:rPr>
              <a:t>Determine whether previously identified bad actors are using services</a:t>
            </a:r>
          </a:p>
          <a:p>
            <a:pPr lvl="1">
              <a:lnSpc>
                <a:spcPct val="110000"/>
              </a:lnSpc>
              <a:spcBef>
                <a:spcPts val="300"/>
              </a:spcBef>
            </a:pPr>
            <a:r>
              <a:rPr lang="en-AU" sz="1500" dirty="0">
                <a:latin typeface="+mj-lt"/>
              </a:rPr>
              <a:t>Establish whether a person holds, or attempts to hold, multiple digital identities</a:t>
            </a:r>
          </a:p>
          <a:p>
            <a:pPr>
              <a:lnSpc>
                <a:spcPct val="120000"/>
              </a:lnSpc>
            </a:pPr>
            <a:r>
              <a:rPr lang="en-AU" sz="1500" dirty="0">
                <a:latin typeface="+mj-lt"/>
              </a:rPr>
              <a:t>But, while powerful, biometrics systems are nonetheless vulnerable to certain types of attack. This briefing provides an overview of how these attacks against biometric systems work and what you can do to guard against them.</a:t>
            </a:r>
          </a:p>
        </p:txBody>
      </p:sp>
    </p:spTree>
    <p:extLst>
      <p:ext uri="{BB962C8B-B14F-4D97-AF65-F5344CB8AC3E}">
        <p14:creationId xmlns:p14="http://schemas.microsoft.com/office/powerpoint/2010/main" val="2067086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93E9599-4453-32FC-0B11-45D50D8BA769}"/>
              </a:ext>
            </a:extLst>
          </p:cNvPr>
          <p:cNvSpPr>
            <a:spLocks noGrp="1"/>
          </p:cNvSpPr>
          <p:nvPr>
            <p:ph type="body" sz="quarter" idx="12"/>
          </p:nvPr>
        </p:nvSpPr>
        <p:spPr/>
        <p:txBody>
          <a:bodyPr/>
          <a:lstStyle/>
          <a:p>
            <a:r>
              <a:rPr lang="en-US" dirty="0"/>
              <a:t>The challenge you face</a:t>
            </a:r>
          </a:p>
        </p:txBody>
      </p:sp>
      <p:sp>
        <p:nvSpPr>
          <p:cNvPr id="5" name="TextBox 4">
            <a:extLst>
              <a:ext uri="{FF2B5EF4-FFF2-40B4-BE49-F238E27FC236}">
                <a16:creationId xmlns:a16="http://schemas.microsoft.com/office/drawing/2014/main" id="{52266B8C-2574-B19E-3517-EABF7485FE90}"/>
              </a:ext>
            </a:extLst>
          </p:cNvPr>
          <p:cNvSpPr txBox="1"/>
          <p:nvPr/>
        </p:nvSpPr>
        <p:spPr>
          <a:xfrm>
            <a:off x="658813" y="4040571"/>
            <a:ext cx="3384550" cy="1077218"/>
          </a:xfrm>
          <a:prstGeom prst="rect">
            <a:avLst/>
          </a:prstGeom>
          <a:noFill/>
        </p:spPr>
        <p:txBody>
          <a:bodyPr wrap="square">
            <a:spAutoFit/>
          </a:bodyPr>
          <a:lstStyle/>
          <a:p>
            <a:pPr marL="0" indent="0" algn="ctr">
              <a:buNone/>
            </a:pPr>
            <a:r>
              <a:rPr lang="en-NZ" sz="1800" b="1" dirty="0">
                <a:latin typeface="+mj-lt"/>
              </a:rPr>
              <a:t>Enrol fraudulent </a:t>
            </a:r>
            <a:r>
              <a:rPr lang="en-NZ" b="1" dirty="0">
                <a:latin typeface="+mj-lt"/>
              </a:rPr>
              <a:t>i</a:t>
            </a:r>
            <a:r>
              <a:rPr lang="en-NZ" sz="1800" b="1" dirty="0">
                <a:latin typeface="+mj-lt"/>
              </a:rPr>
              <a:t>dentities</a:t>
            </a:r>
          </a:p>
          <a:p>
            <a:pPr marL="0" indent="0" algn="ctr">
              <a:buNone/>
            </a:pPr>
            <a:endParaRPr lang="en-NZ" sz="1400" dirty="0">
              <a:latin typeface="+mj-lt"/>
            </a:endParaRPr>
          </a:p>
          <a:p>
            <a:pPr marL="0" indent="0" algn="ctr">
              <a:buNone/>
            </a:pPr>
            <a:r>
              <a:rPr lang="en-NZ" sz="1600" dirty="0">
                <a:latin typeface="+mj-lt"/>
              </a:rPr>
              <a:t>Attempt to pose as legitimate  identities that appear to be new users</a:t>
            </a:r>
          </a:p>
        </p:txBody>
      </p:sp>
      <p:sp>
        <p:nvSpPr>
          <p:cNvPr id="6" name="TextBox 5">
            <a:extLst>
              <a:ext uri="{FF2B5EF4-FFF2-40B4-BE49-F238E27FC236}">
                <a16:creationId xmlns:a16="http://schemas.microsoft.com/office/drawing/2014/main" id="{A91E0F7F-E137-F261-BCD2-509E9D9316EF}"/>
              </a:ext>
            </a:extLst>
          </p:cNvPr>
          <p:cNvSpPr txBox="1"/>
          <p:nvPr/>
        </p:nvSpPr>
        <p:spPr>
          <a:xfrm>
            <a:off x="4295774" y="4040571"/>
            <a:ext cx="3313113" cy="1077218"/>
          </a:xfrm>
          <a:prstGeom prst="rect">
            <a:avLst/>
          </a:prstGeom>
          <a:noFill/>
        </p:spPr>
        <p:txBody>
          <a:bodyPr wrap="square">
            <a:spAutoFit/>
          </a:bodyPr>
          <a:lstStyle/>
          <a:p>
            <a:pPr marL="0" indent="0" algn="ctr">
              <a:buNone/>
            </a:pPr>
            <a:r>
              <a:rPr lang="en-NZ" sz="1800" b="1" dirty="0">
                <a:latin typeface="+mj-lt"/>
              </a:rPr>
              <a:t>Take over legitimate </a:t>
            </a:r>
            <a:r>
              <a:rPr lang="en-NZ" b="1" dirty="0">
                <a:latin typeface="+mj-lt"/>
              </a:rPr>
              <a:t>a</a:t>
            </a:r>
            <a:r>
              <a:rPr lang="en-NZ" sz="1800" b="1" dirty="0">
                <a:latin typeface="+mj-lt"/>
              </a:rPr>
              <a:t>ccounts</a:t>
            </a:r>
          </a:p>
          <a:p>
            <a:pPr marL="0" indent="0" algn="ctr">
              <a:buNone/>
            </a:pPr>
            <a:endParaRPr lang="en-NZ" sz="1400" dirty="0">
              <a:latin typeface="+mj-lt"/>
            </a:endParaRPr>
          </a:p>
          <a:p>
            <a:pPr marL="0" indent="0" algn="ctr">
              <a:buNone/>
            </a:pPr>
            <a:r>
              <a:rPr lang="en-NZ" sz="1600" dirty="0">
                <a:latin typeface="+mj-lt"/>
              </a:rPr>
              <a:t>Impersonate existing users </a:t>
            </a:r>
            <a:br>
              <a:rPr lang="en-NZ" sz="1600" dirty="0">
                <a:latin typeface="+mj-lt"/>
              </a:rPr>
            </a:br>
            <a:r>
              <a:rPr lang="en-NZ" sz="1600" dirty="0">
                <a:latin typeface="+mj-lt"/>
              </a:rPr>
              <a:t>to gain unauthorised access</a:t>
            </a:r>
          </a:p>
        </p:txBody>
      </p:sp>
      <p:sp>
        <p:nvSpPr>
          <p:cNvPr id="7" name="TextBox 6">
            <a:extLst>
              <a:ext uri="{FF2B5EF4-FFF2-40B4-BE49-F238E27FC236}">
                <a16:creationId xmlns:a16="http://schemas.microsoft.com/office/drawing/2014/main" id="{8049E5AA-5176-4312-C908-9E6562C73B6A}"/>
              </a:ext>
            </a:extLst>
          </p:cNvPr>
          <p:cNvSpPr txBox="1"/>
          <p:nvPr/>
        </p:nvSpPr>
        <p:spPr>
          <a:xfrm>
            <a:off x="7859714" y="4040571"/>
            <a:ext cx="3673474" cy="1323439"/>
          </a:xfrm>
          <a:prstGeom prst="rect">
            <a:avLst/>
          </a:prstGeom>
          <a:noFill/>
        </p:spPr>
        <p:txBody>
          <a:bodyPr wrap="square">
            <a:spAutoFit/>
          </a:bodyPr>
          <a:lstStyle/>
          <a:p>
            <a:pPr marL="0" indent="0" algn="ctr">
              <a:buNone/>
            </a:pPr>
            <a:r>
              <a:rPr lang="en-NZ" sz="1800" b="1" dirty="0">
                <a:latin typeface="+mj-lt"/>
              </a:rPr>
              <a:t>Access </a:t>
            </a:r>
            <a:r>
              <a:rPr lang="en-NZ" b="1" dirty="0">
                <a:latin typeface="+mj-lt"/>
              </a:rPr>
              <a:t>other r</a:t>
            </a:r>
            <a:r>
              <a:rPr lang="en-NZ" sz="1800" b="1" dirty="0">
                <a:latin typeface="+mj-lt"/>
              </a:rPr>
              <a:t>esources</a:t>
            </a:r>
          </a:p>
          <a:p>
            <a:pPr marL="0" indent="0" algn="ctr">
              <a:buNone/>
            </a:pPr>
            <a:endParaRPr lang="en-NZ" sz="1400" b="1" dirty="0">
              <a:latin typeface="+mj-lt"/>
            </a:endParaRPr>
          </a:p>
          <a:p>
            <a:pPr marL="0" indent="0" algn="ctr">
              <a:buNone/>
            </a:pPr>
            <a:r>
              <a:rPr lang="en-NZ" sz="1600" dirty="0">
                <a:latin typeface="+mj-lt"/>
              </a:rPr>
              <a:t>Use multiple resources </a:t>
            </a:r>
            <a:br>
              <a:rPr lang="en-NZ" sz="1600" dirty="0">
                <a:latin typeface="+mj-lt"/>
              </a:rPr>
            </a:br>
            <a:r>
              <a:rPr lang="en-NZ" sz="1600" dirty="0">
                <a:latin typeface="+mj-lt"/>
              </a:rPr>
              <a:t>in a single interaction,</a:t>
            </a:r>
            <a:br>
              <a:rPr lang="en-NZ" sz="1600" dirty="0">
                <a:latin typeface="+mj-lt"/>
              </a:rPr>
            </a:br>
            <a:r>
              <a:rPr lang="en-NZ" sz="1600" dirty="0">
                <a:latin typeface="+mj-lt"/>
              </a:rPr>
              <a:t>like unauthorised payments</a:t>
            </a:r>
            <a:endParaRPr lang="en-AU" sz="1600" dirty="0">
              <a:latin typeface="+mj-lt"/>
            </a:endParaRPr>
          </a:p>
        </p:txBody>
      </p:sp>
      <p:pic>
        <p:nvPicPr>
          <p:cNvPr id="10" name="Picture 6" descr="Free Cyber Icon - Download in Line Style">
            <a:extLst>
              <a:ext uri="{FF2B5EF4-FFF2-40B4-BE49-F238E27FC236}">
                <a16:creationId xmlns:a16="http://schemas.microsoft.com/office/drawing/2014/main" id="{9F09B571-2929-3ED4-436D-FD41558D61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74727" y="2151561"/>
            <a:ext cx="1843449" cy="188901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123CE7E-9650-539C-FBF3-F886D9147FCC}"/>
              </a:ext>
            </a:extLst>
          </p:cNvPr>
          <p:cNvSpPr txBox="1"/>
          <p:nvPr/>
        </p:nvSpPr>
        <p:spPr>
          <a:xfrm>
            <a:off x="658813" y="1378324"/>
            <a:ext cx="10294937" cy="400110"/>
          </a:xfrm>
          <a:prstGeom prst="rect">
            <a:avLst/>
          </a:prstGeom>
          <a:noFill/>
        </p:spPr>
        <p:txBody>
          <a:bodyPr wrap="square">
            <a:spAutoFit/>
          </a:bodyPr>
          <a:lstStyle/>
          <a:p>
            <a:pPr marL="0" indent="0">
              <a:buNone/>
            </a:pPr>
            <a:r>
              <a:rPr lang="en-NZ" sz="2000" dirty="0">
                <a:latin typeface="+mj-lt"/>
              </a:rPr>
              <a:t>Your adversaries are seeking to exploit vulnerabilities in your biometric systems to:</a:t>
            </a:r>
          </a:p>
        </p:txBody>
      </p:sp>
      <p:pic>
        <p:nvPicPr>
          <p:cNvPr id="16" name="Picture 15" descr="A computer screen with a x mark&#10;&#10;Description automatically generated">
            <a:extLst>
              <a:ext uri="{FF2B5EF4-FFF2-40B4-BE49-F238E27FC236}">
                <a16:creationId xmlns:a16="http://schemas.microsoft.com/office/drawing/2014/main" id="{F556F7FA-169D-A30C-B75C-353A7EF5B0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27528" y="2264508"/>
            <a:ext cx="1577387" cy="1577387"/>
          </a:xfrm>
          <a:prstGeom prst="rect">
            <a:avLst/>
          </a:prstGeom>
        </p:spPr>
      </p:pic>
      <p:pic>
        <p:nvPicPr>
          <p:cNvPr id="24" name="Picture 23" descr="A black background with a black square&#10;&#10;Description automatically generated with medium confidence">
            <a:extLst>
              <a:ext uri="{FF2B5EF4-FFF2-40B4-BE49-F238E27FC236}">
                <a16:creationId xmlns:a16="http://schemas.microsoft.com/office/drawing/2014/main" id="{6EFA2FE3-6C97-4F1D-CDE1-EAA5097CE1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30812" y="2282448"/>
            <a:ext cx="1443037" cy="1443037"/>
          </a:xfrm>
          <a:prstGeom prst="rect">
            <a:avLst/>
          </a:prstGeom>
        </p:spPr>
      </p:pic>
    </p:spTree>
    <p:extLst>
      <p:ext uri="{BB962C8B-B14F-4D97-AF65-F5344CB8AC3E}">
        <p14:creationId xmlns:p14="http://schemas.microsoft.com/office/powerpoint/2010/main" val="577376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93E9599-4453-32FC-0B11-45D50D8BA769}"/>
              </a:ext>
            </a:extLst>
          </p:cNvPr>
          <p:cNvSpPr>
            <a:spLocks noGrp="1"/>
          </p:cNvSpPr>
          <p:nvPr>
            <p:ph type="body" sz="quarter" idx="12"/>
          </p:nvPr>
        </p:nvSpPr>
        <p:spPr/>
        <p:txBody>
          <a:bodyPr/>
          <a:lstStyle/>
          <a:p>
            <a:r>
              <a:rPr lang="en-US" dirty="0"/>
              <a:t>Attack points</a:t>
            </a:r>
          </a:p>
        </p:txBody>
      </p:sp>
      <p:sp>
        <p:nvSpPr>
          <p:cNvPr id="5" name="TextBox 4">
            <a:extLst>
              <a:ext uri="{FF2B5EF4-FFF2-40B4-BE49-F238E27FC236}">
                <a16:creationId xmlns:a16="http://schemas.microsoft.com/office/drawing/2014/main" id="{52266B8C-2574-B19E-3517-EABF7485FE90}"/>
              </a:ext>
            </a:extLst>
          </p:cNvPr>
          <p:cNvSpPr txBox="1"/>
          <p:nvPr/>
        </p:nvSpPr>
        <p:spPr>
          <a:xfrm>
            <a:off x="658813" y="4040571"/>
            <a:ext cx="3384550" cy="2062103"/>
          </a:xfrm>
          <a:prstGeom prst="rect">
            <a:avLst/>
          </a:prstGeom>
          <a:noFill/>
        </p:spPr>
        <p:txBody>
          <a:bodyPr wrap="square">
            <a:spAutoFit/>
          </a:bodyPr>
          <a:lstStyle/>
          <a:p>
            <a:pPr algn="ctr"/>
            <a:r>
              <a:rPr lang="en-AU" b="1" dirty="0">
                <a:latin typeface="+mj-lt"/>
              </a:rPr>
              <a:t>In-front attacks</a:t>
            </a:r>
          </a:p>
          <a:p>
            <a:pPr algn="ctr"/>
            <a:endParaRPr lang="en-AU" dirty="0">
              <a:latin typeface="+mj-lt"/>
            </a:endParaRPr>
          </a:p>
          <a:p>
            <a:pPr algn="ctr"/>
            <a:r>
              <a:rPr lang="en-AU" dirty="0">
                <a:latin typeface="+mj-lt"/>
              </a:rPr>
              <a:t>Performing an attack on the system from the outside, without gaining access to internals of device or back-end systems, also known as presentation attacks</a:t>
            </a:r>
          </a:p>
        </p:txBody>
      </p:sp>
      <p:sp>
        <p:nvSpPr>
          <p:cNvPr id="6" name="TextBox 5">
            <a:extLst>
              <a:ext uri="{FF2B5EF4-FFF2-40B4-BE49-F238E27FC236}">
                <a16:creationId xmlns:a16="http://schemas.microsoft.com/office/drawing/2014/main" id="{A91E0F7F-E137-F261-BCD2-509E9D9316EF}"/>
              </a:ext>
            </a:extLst>
          </p:cNvPr>
          <p:cNvSpPr txBox="1"/>
          <p:nvPr/>
        </p:nvSpPr>
        <p:spPr>
          <a:xfrm>
            <a:off x="4295774" y="4040571"/>
            <a:ext cx="3313113" cy="1785104"/>
          </a:xfrm>
          <a:prstGeom prst="rect">
            <a:avLst/>
          </a:prstGeom>
          <a:noFill/>
        </p:spPr>
        <p:txBody>
          <a:bodyPr wrap="square">
            <a:spAutoFit/>
          </a:bodyPr>
          <a:lstStyle/>
          <a:p>
            <a:pPr algn="ctr"/>
            <a:r>
              <a:rPr lang="en-AU" b="1" dirty="0">
                <a:latin typeface="+mj-lt"/>
              </a:rPr>
              <a:t>On-device attacks</a:t>
            </a:r>
            <a:r>
              <a:rPr lang="en-AU" dirty="0">
                <a:latin typeface="+mj-lt"/>
              </a:rPr>
              <a:t> </a:t>
            </a:r>
          </a:p>
          <a:p>
            <a:pPr algn="ctr"/>
            <a:endParaRPr lang="en-AU" dirty="0">
              <a:latin typeface="+mj-lt"/>
            </a:endParaRPr>
          </a:p>
          <a:p>
            <a:pPr algn="ctr"/>
            <a:r>
              <a:rPr lang="en-AU" dirty="0">
                <a:latin typeface="+mj-lt"/>
              </a:rPr>
              <a:t>Intercepting and falsifying</a:t>
            </a:r>
            <a:br>
              <a:rPr lang="en-AU" dirty="0">
                <a:latin typeface="+mj-lt"/>
              </a:rPr>
            </a:br>
            <a:r>
              <a:rPr lang="en-AU" dirty="0">
                <a:latin typeface="+mj-lt"/>
              </a:rPr>
              <a:t>the data on its way to the biometric engine, also known</a:t>
            </a:r>
            <a:br>
              <a:rPr lang="en-AU" dirty="0">
                <a:latin typeface="+mj-lt"/>
              </a:rPr>
            </a:br>
            <a:r>
              <a:rPr lang="en-AU" dirty="0">
                <a:latin typeface="+mj-lt"/>
              </a:rPr>
              <a:t>as injection attacks</a:t>
            </a:r>
          </a:p>
        </p:txBody>
      </p:sp>
      <p:sp>
        <p:nvSpPr>
          <p:cNvPr id="7" name="TextBox 6">
            <a:extLst>
              <a:ext uri="{FF2B5EF4-FFF2-40B4-BE49-F238E27FC236}">
                <a16:creationId xmlns:a16="http://schemas.microsoft.com/office/drawing/2014/main" id="{8049E5AA-5176-4312-C908-9E6562C73B6A}"/>
              </a:ext>
            </a:extLst>
          </p:cNvPr>
          <p:cNvSpPr txBox="1"/>
          <p:nvPr/>
        </p:nvSpPr>
        <p:spPr>
          <a:xfrm>
            <a:off x="7859714" y="4040571"/>
            <a:ext cx="3673474" cy="1785104"/>
          </a:xfrm>
          <a:prstGeom prst="rect">
            <a:avLst/>
          </a:prstGeom>
          <a:noFill/>
        </p:spPr>
        <p:txBody>
          <a:bodyPr wrap="square">
            <a:spAutoFit/>
          </a:bodyPr>
          <a:lstStyle/>
          <a:p>
            <a:pPr algn="ctr"/>
            <a:r>
              <a:rPr lang="en-AU" b="1" dirty="0">
                <a:latin typeface="+mj-lt"/>
              </a:rPr>
              <a:t>Cyber attacks</a:t>
            </a:r>
          </a:p>
          <a:p>
            <a:pPr algn="ctr"/>
            <a:endParaRPr lang="en-AU" dirty="0">
              <a:latin typeface="+mj-lt"/>
            </a:endParaRPr>
          </a:p>
          <a:p>
            <a:pPr algn="ctr"/>
            <a:r>
              <a:rPr lang="en-AU" dirty="0">
                <a:latin typeface="+mj-lt"/>
              </a:rPr>
              <a:t>Infiltrating back-end IT networks or systems and modifying server data or behaviour, which may include an injection attack</a:t>
            </a:r>
          </a:p>
        </p:txBody>
      </p:sp>
      <p:sp>
        <p:nvSpPr>
          <p:cNvPr id="11" name="TextBox 10">
            <a:extLst>
              <a:ext uri="{FF2B5EF4-FFF2-40B4-BE49-F238E27FC236}">
                <a16:creationId xmlns:a16="http://schemas.microsoft.com/office/drawing/2014/main" id="{D123CE7E-9650-539C-FBF3-F886D9147FCC}"/>
              </a:ext>
            </a:extLst>
          </p:cNvPr>
          <p:cNvSpPr txBox="1"/>
          <p:nvPr/>
        </p:nvSpPr>
        <p:spPr>
          <a:xfrm>
            <a:off x="658813" y="1378324"/>
            <a:ext cx="10294937" cy="400110"/>
          </a:xfrm>
          <a:prstGeom prst="rect">
            <a:avLst/>
          </a:prstGeom>
          <a:noFill/>
        </p:spPr>
        <p:txBody>
          <a:bodyPr wrap="square">
            <a:spAutoFit/>
          </a:bodyPr>
          <a:lstStyle/>
          <a:p>
            <a:pPr marL="0" indent="0">
              <a:buNone/>
            </a:pPr>
            <a:r>
              <a:rPr lang="en-AU" sz="2000" dirty="0">
                <a:latin typeface="+mj-lt"/>
              </a:rPr>
              <a:t>Guard against attacks by securing your biometric digital identity system across three areas:</a:t>
            </a:r>
          </a:p>
        </p:txBody>
      </p:sp>
      <p:sp>
        <p:nvSpPr>
          <p:cNvPr id="16" name="TextBox 15">
            <a:extLst>
              <a:ext uri="{FF2B5EF4-FFF2-40B4-BE49-F238E27FC236}">
                <a16:creationId xmlns:a16="http://schemas.microsoft.com/office/drawing/2014/main" id="{E47CEE8E-9860-ED6D-73E0-929300AB4243}"/>
              </a:ext>
            </a:extLst>
          </p:cNvPr>
          <p:cNvSpPr txBox="1"/>
          <p:nvPr/>
        </p:nvSpPr>
        <p:spPr>
          <a:xfrm>
            <a:off x="658812" y="6165925"/>
            <a:ext cx="10251716" cy="292388"/>
          </a:xfrm>
          <a:prstGeom prst="rect">
            <a:avLst/>
          </a:prstGeom>
          <a:noFill/>
        </p:spPr>
        <p:txBody>
          <a:bodyPr wrap="square">
            <a:spAutoFit/>
          </a:bodyPr>
          <a:lstStyle/>
          <a:p>
            <a:pPr marL="0" indent="0">
              <a:buNone/>
            </a:pPr>
            <a:r>
              <a:rPr lang="en-AU" sz="1300" b="1" dirty="0">
                <a:latin typeface="+mj-lt"/>
              </a:rPr>
              <a:t>Note:</a:t>
            </a:r>
            <a:r>
              <a:rPr lang="en-AU" sz="1300" dirty="0">
                <a:latin typeface="+mj-lt"/>
              </a:rPr>
              <a:t> Different types of attacks have different resource requirements, and these threats are developing rapidly.</a:t>
            </a:r>
          </a:p>
        </p:txBody>
      </p:sp>
      <p:grpSp>
        <p:nvGrpSpPr>
          <p:cNvPr id="40" name="Group 39">
            <a:extLst>
              <a:ext uri="{FF2B5EF4-FFF2-40B4-BE49-F238E27FC236}">
                <a16:creationId xmlns:a16="http://schemas.microsoft.com/office/drawing/2014/main" id="{66093B2C-6B15-5D7D-FDA5-BB553147380F}"/>
              </a:ext>
            </a:extLst>
          </p:cNvPr>
          <p:cNvGrpSpPr/>
          <p:nvPr/>
        </p:nvGrpSpPr>
        <p:grpSpPr>
          <a:xfrm>
            <a:off x="5288815" y="2373290"/>
            <a:ext cx="1327031" cy="1327031"/>
            <a:chOff x="5468287" y="2373290"/>
            <a:chExt cx="1327031" cy="1327031"/>
          </a:xfrm>
        </p:grpSpPr>
        <p:pic>
          <p:nvPicPr>
            <p:cNvPr id="10" name="Graphic 9" descr="Smart Phone outline">
              <a:extLst>
                <a:ext uri="{FF2B5EF4-FFF2-40B4-BE49-F238E27FC236}">
                  <a16:creationId xmlns:a16="http://schemas.microsoft.com/office/drawing/2014/main" id="{1646993C-5C65-1D83-90D4-A68E8000ECF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68287" y="2373290"/>
              <a:ext cx="1327031" cy="1327031"/>
            </a:xfrm>
            <a:prstGeom prst="rect">
              <a:avLst/>
            </a:prstGeom>
          </p:spPr>
        </p:pic>
        <p:pic>
          <p:nvPicPr>
            <p:cNvPr id="18" name="Graphic 17" descr="Bug outline">
              <a:extLst>
                <a:ext uri="{FF2B5EF4-FFF2-40B4-BE49-F238E27FC236}">
                  <a16:creationId xmlns:a16="http://schemas.microsoft.com/office/drawing/2014/main" id="{12BF042B-B35D-2952-F019-D0F6F616C44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880010" y="2756980"/>
              <a:ext cx="503584" cy="503584"/>
            </a:xfrm>
            <a:prstGeom prst="rect">
              <a:avLst/>
            </a:prstGeom>
          </p:spPr>
        </p:pic>
      </p:grpSp>
      <p:pic>
        <p:nvPicPr>
          <p:cNvPr id="19" name="Graphic 18" descr="Camera outline">
            <a:extLst>
              <a:ext uri="{FF2B5EF4-FFF2-40B4-BE49-F238E27FC236}">
                <a16:creationId xmlns:a16="http://schemas.microsoft.com/office/drawing/2014/main" id="{92AAC25B-0B93-FE9B-AABA-7636E76D679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460984" y="2564224"/>
            <a:ext cx="914400" cy="914400"/>
          </a:xfrm>
          <a:prstGeom prst="rect">
            <a:avLst/>
          </a:prstGeom>
        </p:spPr>
      </p:pic>
      <p:pic>
        <p:nvPicPr>
          <p:cNvPr id="22" name="Picture 21" descr="A black and white mask&#10;&#10;Description automatically generated">
            <a:extLst>
              <a:ext uri="{FF2B5EF4-FFF2-40B4-BE49-F238E27FC236}">
                <a16:creationId xmlns:a16="http://schemas.microsoft.com/office/drawing/2014/main" id="{E13A18B4-3415-73CE-439E-CD177F55B8A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46855" y="2448434"/>
            <a:ext cx="1157595" cy="1157595"/>
          </a:xfrm>
          <a:prstGeom prst="rect">
            <a:avLst/>
          </a:prstGeom>
        </p:spPr>
      </p:pic>
      <p:pic>
        <p:nvPicPr>
          <p:cNvPr id="39" name="Picture 38" descr="A black and white illustration of a server&#10;&#10;Description automatically generated">
            <a:extLst>
              <a:ext uri="{FF2B5EF4-FFF2-40B4-BE49-F238E27FC236}">
                <a16:creationId xmlns:a16="http://schemas.microsoft.com/office/drawing/2014/main" id="{5D2C6845-016D-3C1A-81CB-89B87BD6A4C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986477" y="2227357"/>
            <a:ext cx="1562827" cy="1562827"/>
          </a:xfrm>
          <a:prstGeom prst="rect">
            <a:avLst/>
          </a:prstGeom>
        </p:spPr>
      </p:pic>
    </p:spTree>
    <p:extLst>
      <p:ext uri="{BB962C8B-B14F-4D97-AF65-F5344CB8AC3E}">
        <p14:creationId xmlns:p14="http://schemas.microsoft.com/office/powerpoint/2010/main" val="731259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93E9599-4453-32FC-0B11-45D50D8BA769}"/>
              </a:ext>
            </a:extLst>
          </p:cNvPr>
          <p:cNvSpPr>
            <a:spLocks noGrp="1"/>
          </p:cNvSpPr>
          <p:nvPr>
            <p:ph type="body" sz="quarter" idx="12"/>
          </p:nvPr>
        </p:nvSpPr>
        <p:spPr/>
        <p:txBody>
          <a:bodyPr/>
          <a:lstStyle/>
          <a:p>
            <a:r>
              <a:rPr lang="en-US" dirty="0"/>
              <a:t>Summary of potential attack types/points</a:t>
            </a:r>
          </a:p>
        </p:txBody>
      </p:sp>
      <p:graphicFrame>
        <p:nvGraphicFramePr>
          <p:cNvPr id="8" name="Content Placeholder 5">
            <a:extLst>
              <a:ext uri="{FF2B5EF4-FFF2-40B4-BE49-F238E27FC236}">
                <a16:creationId xmlns:a16="http://schemas.microsoft.com/office/drawing/2014/main" id="{135EC21E-6D65-8583-912E-D7318B77E4CF}"/>
              </a:ext>
            </a:extLst>
          </p:cNvPr>
          <p:cNvGraphicFramePr>
            <a:graphicFrameLocks/>
          </p:cNvGraphicFramePr>
          <p:nvPr>
            <p:extLst>
              <p:ext uri="{D42A27DB-BD31-4B8C-83A1-F6EECF244321}">
                <p14:modId xmlns:p14="http://schemas.microsoft.com/office/powerpoint/2010/main" val="181625154"/>
              </p:ext>
            </p:extLst>
          </p:nvPr>
        </p:nvGraphicFramePr>
        <p:xfrm>
          <a:off x="658813" y="1302788"/>
          <a:ext cx="10874377" cy="5011166"/>
        </p:xfrm>
        <a:graphic>
          <a:graphicData uri="http://schemas.openxmlformats.org/drawingml/2006/table">
            <a:tbl>
              <a:tblPr bandRow="1">
                <a:tableStyleId>{5C22544A-7EE6-4342-B048-85BDC9FD1C3A}</a:tableStyleId>
              </a:tblPr>
              <a:tblGrid>
                <a:gridCol w="2891655">
                  <a:extLst>
                    <a:ext uri="{9D8B030D-6E8A-4147-A177-3AD203B41FA5}">
                      <a16:colId xmlns:a16="http://schemas.microsoft.com/office/drawing/2014/main" val="2083218403"/>
                    </a:ext>
                  </a:extLst>
                </a:gridCol>
                <a:gridCol w="1025395">
                  <a:extLst>
                    <a:ext uri="{9D8B030D-6E8A-4147-A177-3AD203B41FA5}">
                      <a16:colId xmlns:a16="http://schemas.microsoft.com/office/drawing/2014/main" val="3857874185"/>
                    </a:ext>
                  </a:extLst>
                </a:gridCol>
                <a:gridCol w="1025395">
                  <a:extLst>
                    <a:ext uri="{9D8B030D-6E8A-4147-A177-3AD203B41FA5}">
                      <a16:colId xmlns:a16="http://schemas.microsoft.com/office/drawing/2014/main" val="2883827722"/>
                    </a:ext>
                  </a:extLst>
                </a:gridCol>
                <a:gridCol w="1025395">
                  <a:extLst>
                    <a:ext uri="{9D8B030D-6E8A-4147-A177-3AD203B41FA5}">
                      <a16:colId xmlns:a16="http://schemas.microsoft.com/office/drawing/2014/main" val="2192440879"/>
                    </a:ext>
                  </a:extLst>
                </a:gridCol>
                <a:gridCol w="4906537">
                  <a:extLst>
                    <a:ext uri="{9D8B030D-6E8A-4147-A177-3AD203B41FA5}">
                      <a16:colId xmlns:a16="http://schemas.microsoft.com/office/drawing/2014/main" val="684655944"/>
                    </a:ext>
                  </a:extLst>
                </a:gridCol>
              </a:tblGrid>
              <a:tr h="0">
                <a:tc>
                  <a:txBody>
                    <a:bodyPr/>
                    <a:lstStyle/>
                    <a:p>
                      <a:endParaRPr lang="en-GB" sz="2000" dirty="0">
                        <a:latin typeface="+mj-lt"/>
                      </a:endParaRPr>
                    </a:p>
                  </a:txBody>
                  <a:tcPr anchor="ctr">
                    <a:noFill/>
                  </a:tcPr>
                </a:tc>
                <a:tc gridSpan="3">
                  <a:txBody>
                    <a:bodyPr/>
                    <a:lstStyle/>
                    <a:p>
                      <a:pPr algn="ctr"/>
                      <a:r>
                        <a:rPr lang="en-GB" sz="1800" dirty="0">
                          <a:latin typeface="+mj-lt"/>
                        </a:rPr>
                        <a:t>Level of difficulty</a:t>
                      </a:r>
                    </a:p>
                  </a:txBody>
                  <a:tcPr anchor="ctr"/>
                </a:tc>
                <a:tc hMerge="1">
                  <a:txBody>
                    <a:bodyPr/>
                    <a:lstStyle/>
                    <a:p>
                      <a:pPr algn="ctr"/>
                      <a:endParaRPr lang="en-GB" sz="2000" dirty="0"/>
                    </a:p>
                  </a:txBody>
                  <a:tcPr anchor="ctr"/>
                </a:tc>
                <a:tc hMerge="1">
                  <a:txBody>
                    <a:bodyPr/>
                    <a:lstStyle/>
                    <a:p>
                      <a:pPr algn="ctr"/>
                      <a:endParaRPr lang="en-GB" sz="2000" dirty="0"/>
                    </a:p>
                  </a:txBody>
                  <a:tcPr anchor="ctr"/>
                </a:tc>
                <a:tc>
                  <a:txBody>
                    <a:bodyPr/>
                    <a:lstStyle/>
                    <a:p>
                      <a:endParaRPr lang="en-GB" sz="2000" dirty="0">
                        <a:latin typeface="+mj-lt"/>
                      </a:endParaRPr>
                    </a:p>
                  </a:txBody>
                  <a:tcPr anchor="ctr">
                    <a:noFill/>
                  </a:tcPr>
                </a:tc>
                <a:extLst>
                  <a:ext uri="{0D108BD9-81ED-4DB2-BD59-A6C34878D82A}">
                    <a16:rowId xmlns:a16="http://schemas.microsoft.com/office/drawing/2014/main" val="1195898078"/>
                  </a:ext>
                </a:extLst>
              </a:tr>
              <a:tr h="621119">
                <a:tc>
                  <a:txBody>
                    <a:bodyPr/>
                    <a:lstStyle/>
                    <a:p>
                      <a:r>
                        <a:rPr lang="en-GB" sz="2000" b="1" dirty="0">
                          <a:ln>
                            <a:solidFill>
                              <a:schemeClr val="bg1"/>
                            </a:solidFill>
                          </a:ln>
                          <a:solidFill>
                            <a:schemeClr val="bg1"/>
                          </a:solidFill>
                          <a:latin typeface="+mj-lt"/>
                        </a:rPr>
                        <a:t>Attack mode</a:t>
                      </a:r>
                    </a:p>
                  </a:txBody>
                  <a:tcPr anchor="ctr">
                    <a:lnB w="38100" cap="flat" cmpd="sng" algn="ctr">
                      <a:solidFill>
                        <a:schemeClr val="bg1"/>
                      </a:solidFill>
                      <a:prstDash val="solid"/>
                      <a:round/>
                      <a:headEnd type="none" w="med" len="med"/>
                      <a:tailEnd type="none" w="med" len="med"/>
                    </a:lnB>
                    <a:solidFill>
                      <a:srgbClr val="4372C4"/>
                    </a:solidFill>
                  </a:tcPr>
                </a:tc>
                <a:tc>
                  <a:txBody>
                    <a:bodyPr/>
                    <a:lstStyle/>
                    <a:p>
                      <a:pPr algn="ctr"/>
                      <a:r>
                        <a:rPr lang="en-GB" sz="2000" b="1" dirty="0">
                          <a:ln>
                            <a:solidFill>
                              <a:schemeClr val="bg1"/>
                            </a:solidFill>
                          </a:ln>
                          <a:solidFill>
                            <a:schemeClr val="bg1"/>
                          </a:solidFill>
                          <a:latin typeface="+mj-lt"/>
                        </a:rPr>
                        <a:t>In-</a:t>
                      </a:r>
                      <a:br>
                        <a:rPr lang="en-GB" sz="2000" b="1" dirty="0">
                          <a:ln>
                            <a:solidFill>
                              <a:schemeClr val="bg1"/>
                            </a:solidFill>
                          </a:ln>
                          <a:solidFill>
                            <a:schemeClr val="bg1"/>
                          </a:solidFill>
                          <a:latin typeface="+mj-lt"/>
                        </a:rPr>
                      </a:br>
                      <a:r>
                        <a:rPr lang="en-GB" sz="2000" b="1" dirty="0">
                          <a:ln>
                            <a:solidFill>
                              <a:schemeClr val="bg1"/>
                            </a:solidFill>
                          </a:ln>
                          <a:solidFill>
                            <a:schemeClr val="bg1"/>
                          </a:solidFill>
                          <a:latin typeface="+mj-lt"/>
                        </a:rPr>
                        <a:t>front</a:t>
                      </a:r>
                    </a:p>
                  </a:txBody>
                  <a:tcPr anchor="ctr">
                    <a:lnB w="38100" cap="flat" cmpd="sng" algn="ctr">
                      <a:solidFill>
                        <a:schemeClr val="bg1"/>
                      </a:solidFill>
                      <a:prstDash val="solid"/>
                      <a:round/>
                      <a:headEnd type="none" w="med" len="med"/>
                      <a:tailEnd type="none" w="med" len="med"/>
                    </a:lnB>
                    <a:solidFill>
                      <a:srgbClr val="4372C4"/>
                    </a:solidFill>
                  </a:tcPr>
                </a:tc>
                <a:tc>
                  <a:txBody>
                    <a:bodyPr/>
                    <a:lstStyle/>
                    <a:p>
                      <a:pPr algn="ctr"/>
                      <a:r>
                        <a:rPr lang="en-GB" sz="2000" b="1" dirty="0">
                          <a:ln>
                            <a:solidFill>
                              <a:schemeClr val="bg1"/>
                            </a:solidFill>
                          </a:ln>
                          <a:solidFill>
                            <a:schemeClr val="bg1"/>
                          </a:solidFill>
                          <a:latin typeface="+mj-lt"/>
                        </a:rPr>
                        <a:t>On device</a:t>
                      </a:r>
                    </a:p>
                  </a:txBody>
                  <a:tcPr anchor="ctr">
                    <a:lnB w="38100" cap="flat" cmpd="sng" algn="ctr">
                      <a:solidFill>
                        <a:schemeClr val="bg1"/>
                      </a:solidFill>
                      <a:prstDash val="solid"/>
                      <a:round/>
                      <a:headEnd type="none" w="med" len="med"/>
                      <a:tailEnd type="none" w="med" len="med"/>
                    </a:lnB>
                    <a:solidFill>
                      <a:srgbClr val="4372C4"/>
                    </a:solidFill>
                  </a:tcPr>
                </a:tc>
                <a:tc>
                  <a:txBody>
                    <a:bodyPr/>
                    <a:lstStyle/>
                    <a:p>
                      <a:pPr algn="ctr"/>
                      <a:r>
                        <a:rPr lang="en-GB" sz="2000" b="1" dirty="0">
                          <a:ln>
                            <a:solidFill>
                              <a:schemeClr val="bg1"/>
                            </a:solidFill>
                          </a:ln>
                          <a:solidFill>
                            <a:schemeClr val="bg1"/>
                          </a:solidFill>
                          <a:latin typeface="+mj-lt"/>
                        </a:rPr>
                        <a:t>Cyber attacks</a:t>
                      </a:r>
                    </a:p>
                  </a:txBody>
                  <a:tcPr anchor="ctr">
                    <a:lnB w="38100" cap="flat" cmpd="sng" algn="ctr">
                      <a:solidFill>
                        <a:schemeClr val="bg1"/>
                      </a:solidFill>
                      <a:prstDash val="solid"/>
                      <a:round/>
                      <a:headEnd type="none" w="med" len="med"/>
                      <a:tailEnd type="none" w="med" len="med"/>
                    </a:lnB>
                    <a:solidFill>
                      <a:srgbClr val="4372C4"/>
                    </a:solidFill>
                  </a:tcPr>
                </a:tc>
                <a:tc>
                  <a:txBody>
                    <a:bodyPr/>
                    <a:lstStyle/>
                    <a:p>
                      <a:r>
                        <a:rPr lang="en-GB" sz="2000" b="1" dirty="0">
                          <a:ln>
                            <a:solidFill>
                              <a:schemeClr val="bg1"/>
                            </a:solidFill>
                          </a:ln>
                          <a:solidFill>
                            <a:schemeClr val="bg1"/>
                          </a:solidFill>
                          <a:latin typeface="+mj-lt"/>
                        </a:rPr>
                        <a:t>Mitigations</a:t>
                      </a:r>
                    </a:p>
                  </a:txBody>
                  <a:tcPr anchor="ctr">
                    <a:lnB w="38100" cap="flat" cmpd="sng" algn="ctr">
                      <a:solidFill>
                        <a:schemeClr val="bg1"/>
                      </a:solidFill>
                      <a:prstDash val="solid"/>
                      <a:round/>
                      <a:headEnd type="none" w="med" len="med"/>
                      <a:tailEnd type="none" w="med" len="med"/>
                    </a:lnB>
                    <a:solidFill>
                      <a:srgbClr val="4372C4"/>
                    </a:solidFill>
                  </a:tcPr>
                </a:tc>
                <a:extLst>
                  <a:ext uri="{0D108BD9-81ED-4DB2-BD59-A6C34878D82A}">
                    <a16:rowId xmlns:a16="http://schemas.microsoft.com/office/drawing/2014/main" val="2348829717"/>
                  </a:ext>
                </a:extLst>
              </a:tr>
              <a:tr h="571246">
                <a:tc>
                  <a:txBody>
                    <a:bodyPr/>
                    <a:lstStyle/>
                    <a:p>
                      <a:r>
                        <a:rPr lang="en-GB" sz="1500" dirty="0">
                          <a:latin typeface="+mj-lt"/>
                        </a:rPr>
                        <a:t>Static photo</a:t>
                      </a:r>
                    </a:p>
                  </a:txBody>
                  <a:tcPr>
                    <a:lnT w="38100" cap="flat" cmpd="sng" algn="ctr">
                      <a:solidFill>
                        <a:schemeClr val="bg1"/>
                      </a:solidFill>
                      <a:prstDash val="solid"/>
                      <a:round/>
                      <a:headEnd type="none" w="med" len="med"/>
                      <a:tailEnd type="none" w="med" len="med"/>
                    </a:lnT>
                  </a:tcPr>
                </a:tc>
                <a:tc>
                  <a:txBody>
                    <a:bodyPr/>
                    <a:lstStyle/>
                    <a:p>
                      <a:pPr algn="ctr"/>
                      <a:r>
                        <a:rPr lang="en-GB" sz="1500" dirty="0">
                          <a:latin typeface="+mj-lt"/>
                        </a:rPr>
                        <a:t>EASY</a:t>
                      </a:r>
                    </a:p>
                  </a:txBody>
                  <a:tcPr>
                    <a:lnT w="38100" cap="flat" cmpd="sng" algn="ctr">
                      <a:solidFill>
                        <a:schemeClr val="bg1"/>
                      </a:solidFill>
                      <a:prstDash val="solid"/>
                      <a:round/>
                      <a:headEnd type="none" w="med" len="med"/>
                      <a:tailEnd type="none" w="med" len="med"/>
                    </a:lnT>
                  </a:tcPr>
                </a:tc>
                <a:tc>
                  <a:txBody>
                    <a:bodyPr/>
                    <a:lstStyle/>
                    <a:p>
                      <a:pPr algn="ctr"/>
                      <a:r>
                        <a:rPr lang="en-GB" sz="1500" dirty="0">
                          <a:latin typeface="+mj-lt"/>
                        </a:rPr>
                        <a:t>MID</a:t>
                      </a:r>
                    </a:p>
                  </a:txBody>
                  <a:tcPr>
                    <a:lnT w="38100" cap="flat" cmpd="sng" algn="ctr">
                      <a:solidFill>
                        <a:schemeClr val="bg1"/>
                      </a:solidFill>
                      <a:prstDash val="solid"/>
                      <a:round/>
                      <a:headEnd type="none" w="med" len="med"/>
                      <a:tailEnd type="none" w="med" len="med"/>
                    </a:lnT>
                  </a:tcPr>
                </a:tc>
                <a:tc>
                  <a:txBody>
                    <a:bodyPr/>
                    <a:lstStyle/>
                    <a:p>
                      <a:pPr algn="ctr"/>
                      <a:r>
                        <a:rPr lang="en-GB" sz="1500" dirty="0">
                          <a:latin typeface="+mj-lt"/>
                        </a:rPr>
                        <a:t>HARD</a:t>
                      </a:r>
                    </a:p>
                  </a:txBody>
                  <a:tcPr>
                    <a:lnT w="38100" cap="flat" cmpd="sng" algn="ctr">
                      <a:solidFill>
                        <a:schemeClr val="bg1"/>
                      </a:solidFill>
                      <a:prstDash val="solid"/>
                      <a:round/>
                      <a:headEnd type="none" w="med" len="med"/>
                      <a:tailEnd type="none" w="med" len="med"/>
                    </a:lnT>
                  </a:tcPr>
                </a:tc>
                <a:tc>
                  <a:txBody>
                    <a:bodyPr/>
                    <a:lstStyle/>
                    <a:p>
                      <a:r>
                        <a:rPr lang="en-GB" sz="1500" dirty="0">
                          <a:solidFill>
                            <a:schemeClr val="tx1"/>
                          </a:solidFill>
                          <a:latin typeface="+mj-lt"/>
                        </a:rPr>
                        <a:t>Use presentation</a:t>
                      </a:r>
                      <a:r>
                        <a:rPr lang="en-GB" sz="1500" baseline="0" dirty="0">
                          <a:solidFill>
                            <a:schemeClr val="tx1"/>
                          </a:solidFill>
                          <a:latin typeface="+mj-lt"/>
                        </a:rPr>
                        <a:t> attack detection (PAD) / </a:t>
                      </a:r>
                      <a:r>
                        <a:rPr lang="en-GB" sz="1500" dirty="0">
                          <a:solidFill>
                            <a:schemeClr val="tx1"/>
                          </a:solidFill>
                          <a:latin typeface="+mj-lt"/>
                        </a:rPr>
                        <a:t>liveness</a:t>
                      </a:r>
                      <a:r>
                        <a:rPr lang="en-GB" sz="1500" baseline="0" dirty="0">
                          <a:solidFill>
                            <a:schemeClr val="tx1"/>
                          </a:solidFill>
                          <a:latin typeface="+mj-lt"/>
                        </a:rPr>
                        <a:t> </a:t>
                      </a:r>
                      <a:r>
                        <a:rPr lang="en-GB" sz="1500" dirty="0">
                          <a:solidFill>
                            <a:schemeClr val="tx1"/>
                          </a:solidFill>
                          <a:latin typeface="+mj-lt"/>
                        </a:rPr>
                        <a:t>/ challenge response checks on probe sample.</a:t>
                      </a:r>
                    </a:p>
                  </a:txBody>
                  <a:tcPr>
                    <a:lnT w="381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2995820727"/>
                  </a:ext>
                </a:extLst>
              </a:tr>
              <a:tr h="135374">
                <a:tc>
                  <a:txBody>
                    <a:bodyPr/>
                    <a:lstStyle/>
                    <a:p>
                      <a:r>
                        <a:rPr lang="en-GB" sz="1500" dirty="0">
                          <a:latin typeface="+mj-lt"/>
                        </a:rPr>
                        <a:t>High quality face mask</a:t>
                      </a:r>
                    </a:p>
                  </a:txBody>
                  <a:tcPr/>
                </a:tc>
                <a:tc>
                  <a:txBody>
                    <a:bodyPr/>
                    <a:lstStyle/>
                    <a:p>
                      <a:pPr algn="ctr"/>
                      <a:r>
                        <a:rPr lang="en-GB" sz="1500" dirty="0">
                          <a:latin typeface="+mj-lt"/>
                        </a:rPr>
                        <a:t>MID</a:t>
                      </a:r>
                    </a:p>
                  </a:txBody>
                  <a:tcPr/>
                </a:tc>
                <a:tc>
                  <a:txBody>
                    <a:bodyPr/>
                    <a:lstStyle/>
                    <a:p>
                      <a:pPr algn="ctr"/>
                      <a:r>
                        <a:rPr lang="en-GB" sz="1500" dirty="0">
                          <a:latin typeface="+mj-lt"/>
                        </a:rPr>
                        <a:t>N/A</a:t>
                      </a:r>
                    </a:p>
                  </a:txBody>
                  <a:tcPr/>
                </a:tc>
                <a:tc>
                  <a:txBody>
                    <a:bodyPr/>
                    <a:lstStyle/>
                    <a:p>
                      <a:pPr algn="ctr"/>
                      <a:r>
                        <a:rPr lang="en-GB" sz="1500" dirty="0">
                          <a:latin typeface="+mj-lt"/>
                        </a:rPr>
                        <a:t>N/A</a:t>
                      </a:r>
                    </a:p>
                  </a:txBody>
                  <a:tcPr/>
                </a:tc>
                <a:tc>
                  <a:txBody>
                    <a:bodyPr/>
                    <a:lstStyle/>
                    <a:p>
                      <a:r>
                        <a:rPr lang="en-GB" sz="1500" dirty="0">
                          <a:solidFill>
                            <a:schemeClr val="tx1"/>
                          </a:solidFill>
                          <a:latin typeface="+mj-lt"/>
                        </a:rPr>
                        <a:t>PAD / Challenge response  / 3D checks.</a:t>
                      </a:r>
                    </a:p>
                  </a:txBody>
                  <a:tcPr marL="72000" marR="72000" marT="36000" marB="36000"/>
                </a:tc>
                <a:extLst>
                  <a:ext uri="{0D108BD9-81ED-4DB2-BD59-A6C34878D82A}">
                    <a16:rowId xmlns:a16="http://schemas.microsoft.com/office/drawing/2014/main" val="2095128398"/>
                  </a:ext>
                </a:extLst>
              </a:tr>
              <a:tr h="230149">
                <a:tc>
                  <a:txBody>
                    <a:bodyPr/>
                    <a:lstStyle/>
                    <a:p>
                      <a:r>
                        <a:rPr lang="en-GB" sz="1500" dirty="0">
                          <a:latin typeface="+mj-lt"/>
                        </a:rPr>
                        <a:t>Prosthetic finger</a:t>
                      </a:r>
                    </a:p>
                  </a:txBody>
                  <a:tcPr/>
                </a:tc>
                <a:tc>
                  <a:txBody>
                    <a:bodyPr/>
                    <a:lstStyle/>
                    <a:p>
                      <a:pPr algn="ctr"/>
                      <a:r>
                        <a:rPr lang="en-GB" sz="1500" dirty="0">
                          <a:latin typeface="+mj-lt"/>
                        </a:rPr>
                        <a:t>MID</a:t>
                      </a:r>
                    </a:p>
                  </a:txBody>
                  <a:tcPr/>
                </a:tc>
                <a:tc>
                  <a:txBody>
                    <a:bodyPr/>
                    <a:lstStyle/>
                    <a:p>
                      <a:pPr algn="ctr"/>
                      <a:r>
                        <a:rPr lang="en-GB" sz="1500" dirty="0">
                          <a:latin typeface="+mj-lt"/>
                        </a:rPr>
                        <a:t>N/A</a:t>
                      </a:r>
                    </a:p>
                  </a:txBody>
                  <a:tcPr/>
                </a:tc>
                <a:tc>
                  <a:txBody>
                    <a:bodyPr/>
                    <a:lstStyle/>
                    <a:p>
                      <a:pPr algn="ctr"/>
                      <a:r>
                        <a:rPr lang="en-GB" sz="1500" dirty="0">
                          <a:latin typeface="+mj-lt"/>
                        </a:rPr>
                        <a:t>N/A</a:t>
                      </a:r>
                    </a:p>
                  </a:txBody>
                  <a:tcPr/>
                </a:tc>
                <a:tc>
                  <a:txBody>
                    <a:bodyPr/>
                    <a:lstStyle/>
                    <a:p>
                      <a:r>
                        <a:rPr lang="en-GB" sz="1500" dirty="0">
                          <a:solidFill>
                            <a:schemeClr val="tx1"/>
                          </a:solidFill>
                          <a:latin typeface="+mj-lt"/>
                        </a:rPr>
                        <a:t>PAD, liveness systems; skin detection.</a:t>
                      </a:r>
                    </a:p>
                  </a:txBody>
                  <a:tcPr/>
                </a:tc>
                <a:extLst>
                  <a:ext uri="{0D108BD9-81ED-4DB2-BD59-A6C34878D82A}">
                    <a16:rowId xmlns:a16="http://schemas.microsoft.com/office/drawing/2014/main" val="4153176781"/>
                  </a:ext>
                </a:extLst>
              </a:tr>
              <a:tr h="235260">
                <a:tc>
                  <a:txBody>
                    <a:bodyPr/>
                    <a:lstStyle/>
                    <a:p>
                      <a:r>
                        <a:rPr lang="en-GB" sz="1500" dirty="0">
                          <a:latin typeface="+mj-lt"/>
                        </a:rPr>
                        <a:t>Replay captured media</a:t>
                      </a:r>
                    </a:p>
                  </a:txBody>
                  <a:tcPr/>
                </a:tc>
                <a:tc rowSpan="2">
                  <a:txBody>
                    <a:bodyPr/>
                    <a:lstStyle/>
                    <a:p>
                      <a:pPr algn="ctr"/>
                      <a:r>
                        <a:rPr lang="en-GB" sz="1500" dirty="0">
                          <a:latin typeface="+mj-lt"/>
                        </a:rPr>
                        <a:t>EASY</a:t>
                      </a:r>
                    </a:p>
                  </a:txBody>
                  <a:tcPr/>
                </a:tc>
                <a:tc rowSpan="2">
                  <a:txBody>
                    <a:bodyPr/>
                    <a:lstStyle/>
                    <a:p>
                      <a:pPr algn="ctr"/>
                      <a:r>
                        <a:rPr lang="en-GB" sz="1500" dirty="0">
                          <a:latin typeface="+mj-lt"/>
                        </a:rPr>
                        <a:t>MID</a:t>
                      </a:r>
                    </a:p>
                  </a:txBody>
                  <a:tcPr/>
                </a:tc>
                <a:tc rowSpan="2">
                  <a:txBody>
                    <a:bodyPr/>
                    <a:lstStyle/>
                    <a:p>
                      <a:pPr algn="ctr"/>
                      <a:r>
                        <a:rPr lang="en-GB" sz="1500" dirty="0">
                          <a:latin typeface="+mj-lt"/>
                        </a:rPr>
                        <a:t>HARD</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b="1" dirty="0">
                          <a:solidFill>
                            <a:schemeClr val="tx1"/>
                          </a:solidFill>
                          <a:latin typeface="+mj-lt"/>
                        </a:rPr>
                        <a:t>Video</a:t>
                      </a:r>
                      <a:r>
                        <a:rPr lang="en-GB" sz="1500" dirty="0">
                          <a:solidFill>
                            <a:schemeClr val="tx1"/>
                          </a:solidFill>
                          <a:latin typeface="+mj-lt"/>
                        </a:rPr>
                        <a:t>: light, reflection checks; PAD;</a:t>
                      </a:r>
                      <a:r>
                        <a:rPr lang="en-GB" sz="1500" baseline="0" dirty="0">
                          <a:solidFill>
                            <a:schemeClr val="tx1"/>
                          </a:solidFill>
                          <a:latin typeface="+mj-lt"/>
                        </a:rPr>
                        <a:t> </a:t>
                      </a:r>
                      <a:r>
                        <a:rPr lang="en-GB" sz="1500" dirty="0">
                          <a:solidFill>
                            <a:schemeClr val="tx1"/>
                          </a:solidFill>
                          <a:latin typeface="+mj-lt"/>
                        </a:rPr>
                        <a:t>liveness; challenge response,</a:t>
                      </a:r>
                      <a:r>
                        <a:rPr lang="en-GB" sz="1500" baseline="0" dirty="0">
                          <a:solidFill>
                            <a:schemeClr val="tx1"/>
                          </a:solidFill>
                          <a:latin typeface="+mj-lt"/>
                        </a:rPr>
                        <a:t> </a:t>
                      </a:r>
                      <a:r>
                        <a:rPr lang="en-GB" sz="1500" dirty="0">
                          <a:solidFill>
                            <a:schemeClr val="tx1"/>
                          </a:solidFill>
                          <a:latin typeface="+mj-lt"/>
                        </a:rPr>
                        <a:t>3D check.</a:t>
                      </a:r>
                      <a:br>
                        <a:rPr lang="en-GB" sz="1500" dirty="0">
                          <a:solidFill>
                            <a:schemeClr val="tx1"/>
                          </a:solidFill>
                          <a:latin typeface="+mj-lt"/>
                        </a:rPr>
                      </a:br>
                      <a:r>
                        <a:rPr lang="en-GB" sz="1500" b="1" dirty="0">
                          <a:solidFill>
                            <a:schemeClr val="tx1"/>
                          </a:solidFill>
                          <a:latin typeface="+mj-lt"/>
                        </a:rPr>
                        <a:t>Audio</a:t>
                      </a:r>
                      <a:r>
                        <a:rPr lang="en-GB" sz="1500" dirty="0">
                          <a:solidFill>
                            <a:schemeClr val="tx1"/>
                          </a:solidFill>
                          <a:latin typeface="+mj-lt"/>
                        </a:rPr>
                        <a:t>: random word or phrase challenge/response.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latin typeface="+mj-lt"/>
                        </a:rPr>
                        <a:t>Aim to assure presence of a human user.</a:t>
                      </a:r>
                    </a:p>
                  </a:txBody>
                  <a:tcPr/>
                </a:tc>
                <a:extLst>
                  <a:ext uri="{0D108BD9-81ED-4DB2-BD59-A6C34878D82A}">
                    <a16:rowId xmlns:a16="http://schemas.microsoft.com/office/drawing/2014/main" val="2144560918"/>
                  </a:ext>
                </a:extLst>
              </a:tr>
              <a:tr h="370840">
                <a:tc>
                  <a:txBody>
                    <a:bodyPr/>
                    <a:lstStyle/>
                    <a:p>
                      <a:r>
                        <a:rPr lang="en-GB" sz="1500" dirty="0">
                          <a:latin typeface="+mj-lt"/>
                        </a:rPr>
                        <a:t>Deepfakes, e.g. AI generated media</a:t>
                      </a:r>
                    </a:p>
                  </a:txBody>
                  <a:tcPr/>
                </a:tc>
                <a:tc vMerge="1">
                  <a:txBody>
                    <a:bodyPr/>
                    <a:lstStyle/>
                    <a:p>
                      <a:endParaRPr lang="en-GB" dirty="0"/>
                    </a:p>
                  </a:txBody>
                  <a:tcPr/>
                </a:tc>
                <a:tc vMerge="1">
                  <a:txBody>
                    <a:bodyPr/>
                    <a:lstStyle/>
                    <a:p>
                      <a:endParaRPr lang="en-GB" dirty="0"/>
                    </a:p>
                  </a:txBody>
                  <a:tcPr/>
                </a:tc>
                <a:tc vMerge="1">
                  <a:txBody>
                    <a:bodyPr/>
                    <a:lstStyle/>
                    <a:p>
                      <a:endParaRPr lang="en-GB" dirty="0"/>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txBody>
                  <a:tcPr/>
                </a:tc>
                <a:extLst>
                  <a:ext uri="{0D108BD9-81ED-4DB2-BD59-A6C34878D82A}">
                    <a16:rowId xmlns:a16="http://schemas.microsoft.com/office/drawing/2014/main" val="973336313"/>
                  </a:ext>
                </a:extLst>
              </a:tr>
              <a:tr h="370840">
                <a:tc>
                  <a:txBody>
                    <a:bodyPr/>
                    <a:lstStyle/>
                    <a:p>
                      <a:r>
                        <a:rPr lang="en-GB" sz="1500" dirty="0">
                          <a:latin typeface="+mj-lt"/>
                        </a:rPr>
                        <a:t>Hack internal data store or processing pipeline</a:t>
                      </a:r>
                    </a:p>
                  </a:txBody>
                  <a:tcPr/>
                </a:tc>
                <a:tc>
                  <a:txBody>
                    <a:bodyPr/>
                    <a:lstStyle/>
                    <a:p>
                      <a:pPr algn="ctr"/>
                      <a:r>
                        <a:rPr lang="en-GB" sz="1500" dirty="0">
                          <a:latin typeface="+mj-lt"/>
                        </a:rPr>
                        <a:t>N/A</a:t>
                      </a:r>
                    </a:p>
                  </a:txBody>
                  <a:tcPr/>
                </a:tc>
                <a:tc>
                  <a:txBody>
                    <a:bodyPr/>
                    <a:lstStyle/>
                    <a:p>
                      <a:pPr algn="ctr"/>
                      <a:r>
                        <a:rPr lang="en-GB" sz="1500" dirty="0">
                          <a:latin typeface="+mj-lt"/>
                        </a:rPr>
                        <a:t>MID</a:t>
                      </a:r>
                    </a:p>
                  </a:txBody>
                  <a:tcPr/>
                </a:tc>
                <a:tc>
                  <a:txBody>
                    <a:bodyPr/>
                    <a:lstStyle/>
                    <a:p>
                      <a:pPr algn="ctr"/>
                      <a:r>
                        <a:rPr lang="en-GB" sz="1500" dirty="0">
                          <a:latin typeface="+mj-lt"/>
                        </a:rPr>
                        <a:t>HARD</a:t>
                      </a:r>
                    </a:p>
                  </a:txBody>
                  <a:tcPr/>
                </a:tc>
                <a:tc>
                  <a:txBody>
                    <a:bodyPr/>
                    <a:lstStyle/>
                    <a:p>
                      <a:r>
                        <a:rPr lang="en-GB" sz="1500" dirty="0">
                          <a:latin typeface="+mj-lt"/>
                        </a:rPr>
                        <a:t>Solid device security architecture; spread or split where biometric reference is stored; key mechanism.</a:t>
                      </a:r>
                    </a:p>
                  </a:txBody>
                  <a:tcPr/>
                </a:tc>
                <a:extLst>
                  <a:ext uri="{0D108BD9-81ED-4DB2-BD59-A6C34878D82A}">
                    <a16:rowId xmlns:a16="http://schemas.microsoft.com/office/drawing/2014/main" val="3356275507"/>
                  </a:ext>
                </a:extLst>
              </a:tr>
              <a:tr h="370840">
                <a:tc>
                  <a:txBody>
                    <a:bodyPr/>
                    <a:lstStyle/>
                    <a:p>
                      <a:r>
                        <a:rPr lang="en-GB" sz="1500" dirty="0">
                          <a:latin typeface="+mj-lt"/>
                        </a:rPr>
                        <a:t>Remote channel takeover</a:t>
                      </a:r>
                    </a:p>
                  </a:txBody>
                  <a:tcPr/>
                </a:tc>
                <a:tc>
                  <a:txBody>
                    <a:bodyPr/>
                    <a:lstStyle/>
                    <a:p>
                      <a:pPr algn="ctr"/>
                      <a:r>
                        <a:rPr lang="en-GB" sz="1500" dirty="0">
                          <a:latin typeface="+mj-lt"/>
                        </a:rPr>
                        <a:t>N/A</a:t>
                      </a:r>
                    </a:p>
                  </a:txBody>
                  <a:tcPr/>
                </a:tc>
                <a:tc>
                  <a:txBody>
                    <a:bodyPr/>
                    <a:lstStyle/>
                    <a:p>
                      <a:pPr algn="ctr"/>
                      <a:r>
                        <a:rPr lang="en-GB" sz="1500" dirty="0">
                          <a:latin typeface="+mj-lt"/>
                        </a:rPr>
                        <a:t>HARD</a:t>
                      </a:r>
                    </a:p>
                  </a:txBody>
                  <a:tcPr/>
                </a:tc>
                <a:tc>
                  <a:txBody>
                    <a:bodyPr/>
                    <a:lstStyle/>
                    <a:p>
                      <a:pPr algn="ctr"/>
                      <a:r>
                        <a:rPr lang="en-GB" sz="1500" dirty="0">
                          <a:latin typeface="+mj-lt"/>
                        </a:rPr>
                        <a:t>N/A</a:t>
                      </a:r>
                    </a:p>
                  </a:txBody>
                  <a:tcPr/>
                </a:tc>
                <a:tc>
                  <a:txBody>
                    <a:bodyPr/>
                    <a:lstStyle/>
                    <a:p>
                      <a:r>
                        <a:rPr lang="en-GB" sz="1500" dirty="0">
                          <a:latin typeface="+mj-lt"/>
                        </a:rPr>
                        <a:t>Use second authentication factor.</a:t>
                      </a:r>
                    </a:p>
                  </a:txBody>
                  <a:tcPr/>
                </a:tc>
                <a:extLst>
                  <a:ext uri="{0D108BD9-81ED-4DB2-BD59-A6C34878D82A}">
                    <a16:rowId xmlns:a16="http://schemas.microsoft.com/office/drawing/2014/main" val="2226987846"/>
                  </a:ext>
                </a:extLst>
              </a:tr>
              <a:tr h="370840">
                <a:tc>
                  <a:txBody>
                    <a:bodyPr/>
                    <a:lstStyle/>
                    <a:p>
                      <a:r>
                        <a:rPr lang="en-GB" sz="1500" dirty="0">
                          <a:latin typeface="+mj-lt"/>
                        </a:rPr>
                        <a:t>Photo or other Morph (in stored biometric reference)</a:t>
                      </a:r>
                    </a:p>
                  </a:txBody>
                  <a:tcPr/>
                </a:tc>
                <a:tc>
                  <a:txBody>
                    <a:bodyPr/>
                    <a:lstStyle/>
                    <a:p>
                      <a:pPr algn="ctr"/>
                      <a:r>
                        <a:rPr lang="en-GB" sz="1500" dirty="0">
                          <a:latin typeface="+mj-lt"/>
                        </a:rPr>
                        <a:t>EASY</a:t>
                      </a:r>
                    </a:p>
                  </a:txBody>
                  <a:tcPr/>
                </a:tc>
                <a:tc>
                  <a:txBody>
                    <a:bodyPr/>
                    <a:lstStyle/>
                    <a:p>
                      <a:pPr algn="ctr"/>
                      <a:r>
                        <a:rPr lang="en-GB" sz="1500" dirty="0">
                          <a:latin typeface="+mj-lt"/>
                        </a:rPr>
                        <a:t>MID</a:t>
                      </a:r>
                    </a:p>
                  </a:txBody>
                  <a:tcPr/>
                </a:tc>
                <a:tc>
                  <a:txBody>
                    <a:bodyPr/>
                    <a:lstStyle/>
                    <a:p>
                      <a:pPr algn="ctr"/>
                      <a:r>
                        <a:rPr lang="en-GB" sz="1500" dirty="0">
                          <a:latin typeface="+mj-lt"/>
                        </a:rPr>
                        <a:t>HARD</a:t>
                      </a:r>
                    </a:p>
                  </a:txBody>
                  <a:tcPr/>
                </a:tc>
                <a:tc>
                  <a:txBody>
                    <a:bodyPr/>
                    <a:lstStyle/>
                    <a:p>
                      <a:r>
                        <a:rPr lang="en-GB" sz="1500" dirty="0">
                          <a:latin typeface="+mj-lt"/>
                        </a:rPr>
                        <a:t>Supervised enrolment; for face photos, some recent success with differential morph detection of live probe image versus the stored reference image.</a:t>
                      </a:r>
                    </a:p>
                  </a:txBody>
                  <a:tcPr/>
                </a:tc>
                <a:extLst>
                  <a:ext uri="{0D108BD9-81ED-4DB2-BD59-A6C34878D82A}">
                    <a16:rowId xmlns:a16="http://schemas.microsoft.com/office/drawing/2014/main" val="3765866739"/>
                  </a:ext>
                </a:extLst>
              </a:tr>
            </a:tbl>
          </a:graphicData>
        </a:graphic>
      </p:graphicFrame>
    </p:spTree>
    <p:extLst>
      <p:ext uri="{BB962C8B-B14F-4D97-AF65-F5344CB8AC3E}">
        <p14:creationId xmlns:p14="http://schemas.microsoft.com/office/powerpoint/2010/main" val="2804918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93E9599-4453-32FC-0B11-45D50D8BA769}"/>
              </a:ext>
            </a:extLst>
          </p:cNvPr>
          <p:cNvSpPr>
            <a:spLocks noGrp="1"/>
          </p:cNvSpPr>
          <p:nvPr>
            <p:ph type="body" sz="quarter" idx="12"/>
          </p:nvPr>
        </p:nvSpPr>
        <p:spPr/>
        <p:txBody>
          <a:bodyPr/>
          <a:lstStyle/>
          <a:p>
            <a:r>
              <a:rPr lang="en-US" dirty="0"/>
              <a:t>Places systems may be attacked</a:t>
            </a:r>
          </a:p>
        </p:txBody>
      </p:sp>
      <p:graphicFrame>
        <p:nvGraphicFramePr>
          <p:cNvPr id="2" name="Content Placeholder 3">
            <a:extLst>
              <a:ext uri="{FF2B5EF4-FFF2-40B4-BE49-F238E27FC236}">
                <a16:creationId xmlns:a16="http://schemas.microsoft.com/office/drawing/2014/main" id="{F460E167-D59A-92F2-D039-316E7D2733AB}"/>
              </a:ext>
            </a:extLst>
          </p:cNvPr>
          <p:cNvGraphicFramePr>
            <a:graphicFrameLocks/>
          </p:cNvGraphicFramePr>
          <p:nvPr>
            <p:extLst>
              <p:ext uri="{D42A27DB-BD31-4B8C-83A1-F6EECF244321}">
                <p14:modId xmlns:p14="http://schemas.microsoft.com/office/powerpoint/2010/main" val="3430690772"/>
              </p:ext>
            </p:extLst>
          </p:nvPr>
        </p:nvGraphicFramePr>
        <p:xfrm>
          <a:off x="658813" y="1302788"/>
          <a:ext cx="10874375" cy="4500027"/>
        </p:xfrm>
        <a:graphic>
          <a:graphicData uri="http://schemas.openxmlformats.org/drawingml/2006/table">
            <a:tbl>
              <a:tblPr firstRow="1" bandRow="1">
                <a:tableStyleId>{5C22544A-7EE6-4342-B048-85BDC9FD1C3A}</a:tableStyleId>
              </a:tblPr>
              <a:tblGrid>
                <a:gridCol w="2435116">
                  <a:extLst>
                    <a:ext uri="{9D8B030D-6E8A-4147-A177-3AD203B41FA5}">
                      <a16:colId xmlns:a16="http://schemas.microsoft.com/office/drawing/2014/main" val="3031896994"/>
                    </a:ext>
                  </a:extLst>
                </a:gridCol>
                <a:gridCol w="5060515">
                  <a:extLst>
                    <a:ext uri="{9D8B030D-6E8A-4147-A177-3AD203B41FA5}">
                      <a16:colId xmlns:a16="http://schemas.microsoft.com/office/drawing/2014/main" val="1825771624"/>
                    </a:ext>
                  </a:extLst>
                </a:gridCol>
                <a:gridCol w="3378744">
                  <a:extLst>
                    <a:ext uri="{9D8B030D-6E8A-4147-A177-3AD203B41FA5}">
                      <a16:colId xmlns:a16="http://schemas.microsoft.com/office/drawing/2014/main" val="3793358298"/>
                    </a:ext>
                  </a:extLst>
                </a:gridCol>
              </a:tblGrid>
              <a:tr h="42372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latin typeface="+mj-lt"/>
                        </a:rPr>
                        <a:t>Attack location</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latin typeface="+mj-lt"/>
                        </a:rPr>
                        <a:t>Description</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latin typeface="+mj-lt"/>
                        </a:rPr>
                        <a:t>Mitigation</a:t>
                      </a:r>
                    </a:p>
                  </a:txBody>
                  <a:tcPr anchor="ctr"/>
                </a:tc>
                <a:extLst>
                  <a:ext uri="{0D108BD9-81ED-4DB2-BD59-A6C34878D82A}">
                    <a16:rowId xmlns:a16="http://schemas.microsoft.com/office/drawing/2014/main" val="2418808530"/>
                  </a:ext>
                </a:extLst>
              </a:tr>
              <a:tr h="1336143">
                <a:tc>
                  <a:txBody>
                    <a:bodyPr/>
                    <a:lstStyle/>
                    <a:p>
                      <a:pPr algn="l"/>
                      <a:endParaRPr lang="en-GB" sz="1500" b="1" dirty="0">
                        <a:latin typeface="+mj-lt"/>
                      </a:endParaRPr>
                    </a:p>
                    <a:p>
                      <a:pPr algn="l"/>
                      <a:endParaRPr lang="en-GB" sz="1500" b="1" dirty="0">
                        <a:latin typeface="+mj-lt"/>
                      </a:endParaRPr>
                    </a:p>
                    <a:p>
                      <a:pPr algn="l"/>
                      <a:r>
                        <a:rPr lang="en-GB" sz="1500" b="1" dirty="0">
                          <a:latin typeface="+mj-lt"/>
                        </a:rPr>
                        <a:t>In-front of device</a:t>
                      </a:r>
                      <a:br>
                        <a:rPr lang="en-GB" sz="1500" dirty="0">
                          <a:latin typeface="+mj-lt"/>
                        </a:rPr>
                      </a:br>
                      <a:r>
                        <a:rPr lang="en-GB" sz="1500" dirty="0">
                          <a:latin typeface="+mj-lt"/>
                        </a:rPr>
                        <a:t>(that is in attacker’s</a:t>
                      </a:r>
                      <a:br>
                        <a:rPr lang="en-GB" sz="1500" dirty="0">
                          <a:latin typeface="+mj-lt"/>
                        </a:rPr>
                      </a:br>
                      <a:r>
                        <a:rPr lang="en-GB" sz="1500" dirty="0">
                          <a:latin typeface="+mj-lt"/>
                        </a:rPr>
                        <a:t>physical control)</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latin typeface="+mj-lt"/>
                        </a:rPr>
                        <a:t>These are attacks presented to the biometric sensor and mimic the biometric characteristic of a target individual. They involve only a physical presentation to the device – i.e., no hardware or software modifications to it.</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latin typeface="+mj-lt"/>
                        </a:rPr>
                        <a:t>Biometric systems will usually have a Presentation Attack Detection (PAD) capability.</a:t>
                      </a:r>
                      <a:endParaRPr lang="en-GB" sz="1500" dirty="0">
                        <a:latin typeface="+mj-lt"/>
                      </a:endParaRPr>
                    </a:p>
                  </a:txBody>
                  <a:tcPr anchor="ctr"/>
                </a:tc>
                <a:extLst>
                  <a:ext uri="{0D108BD9-81ED-4DB2-BD59-A6C34878D82A}">
                    <a16:rowId xmlns:a16="http://schemas.microsoft.com/office/drawing/2014/main" val="1081454248"/>
                  </a:ext>
                </a:extLst>
              </a:tr>
              <a:tr h="1449302">
                <a:tc>
                  <a:txBody>
                    <a:bodyPr/>
                    <a:lstStyle/>
                    <a:p>
                      <a:pPr algn="l"/>
                      <a:endParaRPr lang="en-GB" sz="1500" b="1" dirty="0">
                        <a:latin typeface="+mj-lt"/>
                      </a:endParaRPr>
                    </a:p>
                    <a:p>
                      <a:pPr algn="l"/>
                      <a:endParaRPr lang="en-GB" sz="1500" b="1" dirty="0">
                        <a:latin typeface="+mj-lt"/>
                      </a:endParaRPr>
                    </a:p>
                    <a:p>
                      <a:pPr algn="l"/>
                      <a:r>
                        <a:rPr lang="en-GB" sz="1500" b="1" dirty="0">
                          <a:latin typeface="+mj-lt"/>
                        </a:rPr>
                        <a:t>On device</a:t>
                      </a:r>
                      <a:br>
                        <a:rPr lang="en-GB" sz="1500" dirty="0">
                          <a:latin typeface="+mj-lt"/>
                        </a:rPr>
                      </a:br>
                      <a:r>
                        <a:rPr lang="en-GB" sz="1500" dirty="0">
                          <a:latin typeface="+mj-lt"/>
                        </a:rPr>
                        <a:t>(that is in attacker’s</a:t>
                      </a:r>
                      <a:br>
                        <a:rPr lang="en-GB" sz="1500" dirty="0">
                          <a:latin typeface="+mj-lt"/>
                        </a:rPr>
                      </a:br>
                      <a:r>
                        <a:rPr lang="en-GB" sz="1500" dirty="0">
                          <a:latin typeface="+mj-lt"/>
                        </a:rPr>
                        <a:t>physical control)</a:t>
                      </a:r>
                    </a:p>
                  </a:txBody>
                  <a:tcPr anchor="ctr"/>
                </a:tc>
                <a:tc>
                  <a:txBody>
                    <a:bodyPr/>
                    <a:lstStyle/>
                    <a:p>
                      <a:pPr lvl="0" algn="l"/>
                      <a:r>
                        <a:rPr lang="en-GB" sz="1500" dirty="0">
                          <a:latin typeface="+mj-lt"/>
                        </a:rPr>
                        <a:t>These are attacks on the software or hardware elements of a device to bypass the intended sensor and instead deliver data directly. Such injection attacks usually compromise device security using malware or hardware modification and inject a “payload” biometric characteristic.</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latin typeface="+mj-lt"/>
                        </a:rPr>
                        <a:t>Biometric systems therefore need to have both cyber and biometric-spec</a:t>
                      </a:r>
                      <a:r>
                        <a:rPr lang="en-GB" sz="1500" dirty="0">
                          <a:solidFill>
                            <a:schemeClr val="tx1"/>
                          </a:solidFill>
                          <a:latin typeface="+mj-lt"/>
                        </a:rPr>
                        <a:t>ific injection</a:t>
                      </a:r>
                      <a:r>
                        <a:rPr lang="en-GB" sz="1500" baseline="0" dirty="0">
                          <a:solidFill>
                            <a:schemeClr val="tx1"/>
                          </a:solidFill>
                          <a:latin typeface="+mj-lt"/>
                        </a:rPr>
                        <a:t> attack </a:t>
                      </a:r>
                      <a:r>
                        <a:rPr lang="en-GB" sz="1500" dirty="0">
                          <a:solidFill>
                            <a:schemeClr val="tx1"/>
                          </a:solidFill>
                          <a:latin typeface="+mj-lt"/>
                        </a:rPr>
                        <a:t>detection (IAD) / challeng</a:t>
                      </a:r>
                      <a:r>
                        <a:rPr lang="en-GB" sz="1500" baseline="0" dirty="0">
                          <a:solidFill>
                            <a:schemeClr val="tx1"/>
                          </a:solidFill>
                          <a:latin typeface="+mj-lt"/>
                        </a:rPr>
                        <a:t>e response</a:t>
                      </a:r>
                      <a:r>
                        <a:rPr lang="en-GB" sz="1500" dirty="0">
                          <a:solidFill>
                            <a:schemeClr val="tx1"/>
                          </a:solidFill>
                          <a:latin typeface="+mj-lt"/>
                        </a:rPr>
                        <a:t> capa</a:t>
                      </a:r>
                      <a:r>
                        <a:rPr lang="en-GB" sz="1500" dirty="0">
                          <a:latin typeface="+mj-lt"/>
                        </a:rPr>
                        <a:t>bility.</a:t>
                      </a:r>
                    </a:p>
                  </a:txBody>
                  <a:tcPr anchor="ctr"/>
                </a:tc>
                <a:extLst>
                  <a:ext uri="{0D108BD9-81ED-4DB2-BD59-A6C34878D82A}">
                    <a16:rowId xmlns:a16="http://schemas.microsoft.com/office/drawing/2014/main" val="3607225880"/>
                  </a:ext>
                </a:extLst>
              </a:tr>
              <a:tr h="1290861">
                <a:tc>
                  <a:txBody>
                    <a:bodyPr/>
                    <a:lstStyle/>
                    <a:p>
                      <a:pPr algn="l"/>
                      <a:endParaRPr lang="en-GB" sz="1500" b="1" dirty="0">
                        <a:latin typeface="+mj-lt"/>
                      </a:endParaRPr>
                    </a:p>
                    <a:p>
                      <a:pPr algn="l"/>
                      <a:endParaRPr lang="en-GB" sz="1500" b="1" dirty="0">
                        <a:latin typeface="+mj-lt"/>
                      </a:endParaRPr>
                    </a:p>
                    <a:p>
                      <a:pPr algn="l"/>
                      <a:r>
                        <a:rPr lang="en-GB" sz="1500" b="1" dirty="0">
                          <a:latin typeface="+mj-lt"/>
                        </a:rPr>
                        <a:t>Cyber attacks</a:t>
                      </a:r>
                      <a:br>
                        <a:rPr lang="en-GB" sz="1500" dirty="0">
                          <a:latin typeface="+mj-lt"/>
                        </a:rPr>
                      </a:br>
                      <a:r>
                        <a:rPr lang="en-GB" sz="1500" dirty="0">
                          <a:latin typeface="+mj-lt"/>
                        </a:rPr>
                        <a:t>(against components</a:t>
                      </a:r>
                      <a:br>
                        <a:rPr lang="en-GB" sz="1500" dirty="0">
                          <a:latin typeface="+mj-lt"/>
                        </a:rPr>
                      </a:br>
                      <a:r>
                        <a:rPr lang="en-GB" sz="1500" dirty="0">
                          <a:latin typeface="+mj-lt"/>
                        </a:rPr>
                        <a:t>outside attacker’s control)</a:t>
                      </a:r>
                    </a:p>
                  </a:txBody>
                  <a:tcPr anchor="ctr"/>
                </a:tc>
                <a:tc>
                  <a:txBody>
                    <a:bodyPr/>
                    <a:lstStyle/>
                    <a:p>
                      <a:pPr lvl="0" algn="l"/>
                      <a:r>
                        <a:rPr lang="en-GB" sz="1500" dirty="0">
                          <a:latin typeface="+mj-lt"/>
                        </a:rPr>
                        <a:t>Attacks on the back-end of the system attempt to alter the proper operation of the biometric function, e.g., by changing reference data, probe data or the match result.</a:t>
                      </a:r>
                    </a:p>
                    <a:p>
                      <a:pPr lvl="0" algn="l"/>
                      <a:r>
                        <a:rPr lang="en-GB" sz="1500" dirty="0">
                          <a:latin typeface="+mj-lt"/>
                        </a:rPr>
                        <a:t>This will involve attacking the operation of the host system, likely to be a remote server or cloud-based system.</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latin typeface="+mj-lt"/>
                        </a:rPr>
                        <a:t>Protecting against cyber-attacks requires the ability to adequately harden your IT infrastructure/processes against intrusion and exploitation.</a:t>
                      </a:r>
                      <a:endParaRPr lang="en-GB" sz="1500" dirty="0">
                        <a:latin typeface="+mj-lt"/>
                      </a:endParaRPr>
                    </a:p>
                  </a:txBody>
                  <a:tcPr anchor="ctr"/>
                </a:tc>
                <a:extLst>
                  <a:ext uri="{0D108BD9-81ED-4DB2-BD59-A6C34878D82A}">
                    <a16:rowId xmlns:a16="http://schemas.microsoft.com/office/drawing/2014/main" val="1846516922"/>
                  </a:ext>
                </a:extLst>
              </a:tr>
            </a:tbl>
          </a:graphicData>
        </a:graphic>
      </p:graphicFrame>
      <p:pic>
        <p:nvPicPr>
          <p:cNvPr id="9" name="Graphic 8" descr="Camera outline">
            <a:extLst>
              <a:ext uri="{FF2B5EF4-FFF2-40B4-BE49-F238E27FC236}">
                <a16:creationId xmlns:a16="http://schemas.microsoft.com/office/drawing/2014/main" id="{3D0B6DF7-1E6A-67E5-3EF6-4043663751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9402" y="1817917"/>
            <a:ext cx="419495" cy="419495"/>
          </a:xfrm>
          <a:prstGeom prst="rect">
            <a:avLst/>
          </a:prstGeom>
        </p:spPr>
      </p:pic>
      <p:pic>
        <p:nvPicPr>
          <p:cNvPr id="16" name="Picture 15" descr="A white skull on a black background&#10;&#10;Description automatically generated">
            <a:extLst>
              <a:ext uri="{FF2B5EF4-FFF2-40B4-BE49-F238E27FC236}">
                <a16:creationId xmlns:a16="http://schemas.microsoft.com/office/drawing/2014/main" id="{3ED5F443-F8E1-0BEA-1580-7BD4F467A27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8782" y="4557715"/>
            <a:ext cx="401953" cy="451424"/>
          </a:xfrm>
          <a:prstGeom prst="rect">
            <a:avLst/>
          </a:prstGeom>
        </p:spPr>
      </p:pic>
      <p:grpSp>
        <p:nvGrpSpPr>
          <p:cNvPr id="17" name="Group 16">
            <a:extLst>
              <a:ext uri="{FF2B5EF4-FFF2-40B4-BE49-F238E27FC236}">
                <a16:creationId xmlns:a16="http://schemas.microsoft.com/office/drawing/2014/main" id="{5AD36A32-417A-E547-FE98-C8BDEA5EF825}"/>
              </a:ext>
            </a:extLst>
          </p:cNvPr>
          <p:cNvGrpSpPr/>
          <p:nvPr/>
        </p:nvGrpSpPr>
        <p:grpSpPr>
          <a:xfrm>
            <a:off x="655292" y="3110708"/>
            <a:ext cx="534746" cy="534746"/>
            <a:chOff x="5468287" y="2373290"/>
            <a:chExt cx="1327031" cy="1327031"/>
          </a:xfrm>
        </p:grpSpPr>
        <p:pic>
          <p:nvPicPr>
            <p:cNvPr id="18" name="Graphic 17" descr="Smart Phone outline">
              <a:extLst>
                <a:ext uri="{FF2B5EF4-FFF2-40B4-BE49-F238E27FC236}">
                  <a16:creationId xmlns:a16="http://schemas.microsoft.com/office/drawing/2014/main" id="{50734CDA-B471-A5BF-6670-79FF57B873B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468287" y="2373290"/>
              <a:ext cx="1327031" cy="1327031"/>
            </a:xfrm>
            <a:prstGeom prst="rect">
              <a:avLst/>
            </a:prstGeom>
          </p:spPr>
        </p:pic>
        <p:pic>
          <p:nvPicPr>
            <p:cNvPr id="19" name="Graphic 18" descr="Bug outline">
              <a:extLst>
                <a:ext uri="{FF2B5EF4-FFF2-40B4-BE49-F238E27FC236}">
                  <a16:creationId xmlns:a16="http://schemas.microsoft.com/office/drawing/2014/main" id="{677CE5C0-3147-41E9-B191-4EB46C2A742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880010" y="2756980"/>
              <a:ext cx="503584" cy="503584"/>
            </a:xfrm>
            <a:prstGeom prst="rect">
              <a:avLst/>
            </a:prstGeom>
          </p:spPr>
        </p:pic>
      </p:grpSp>
    </p:spTree>
    <p:extLst>
      <p:ext uri="{BB962C8B-B14F-4D97-AF65-F5344CB8AC3E}">
        <p14:creationId xmlns:p14="http://schemas.microsoft.com/office/powerpoint/2010/main" val="1046617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ontent Placeholder 3">
            <a:extLst>
              <a:ext uri="{FF2B5EF4-FFF2-40B4-BE49-F238E27FC236}">
                <a16:creationId xmlns:a16="http://schemas.microsoft.com/office/drawing/2014/main" id="{E36A5A0E-F27E-94F0-789F-7E6705F543D6}"/>
              </a:ext>
            </a:extLst>
          </p:cNvPr>
          <p:cNvGraphicFramePr>
            <a:graphicFrameLocks/>
          </p:cNvGraphicFramePr>
          <p:nvPr>
            <p:extLst>
              <p:ext uri="{D42A27DB-BD31-4B8C-83A1-F6EECF244321}">
                <p14:modId xmlns:p14="http://schemas.microsoft.com/office/powerpoint/2010/main" val="2400773666"/>
              </p:ext>
            </p:extLst>
          </p:nvPr>
        </p:nvGraphicFramePr>
        <p:xfrm>
          <a:off x="658813" y="1302788"/>
          <a:ext cx="10874375" cy="4822302"/>
        </p:xfrm>
        <a:graphic>
          <a:graphicData uri="http://schemas.openxmlformats.org/drawingml/2006/table">
            <a:tbl>
              <a:tblPr firstRow="1" bandRow="1">
                <a:tableStyleId>{5C22544A-7EE6-4342-B048-85BDC9FD1C3A}</a:tableStyleId>
              </a:tblPr>
              <a:tblGrid>
                <a:gridCol w="3261834">
                  <a:extLst>
                    <a:ext uri="{9D8B030D-6E8A-4147-A177-3AD203B41FA5}">
                      <a16:colId xmlns:a16="http://schemas.microsoft.com/office/drawing/2014/main" val="1609863997"/>
                    </a:ext>
                  </a:extLst>
                </a:gridCol>
                <a:gridCol w="3206663">
                  <a:extLst>
                    <a:ext uri="{9D8B030D-6E8A-4147-A177-3AD203B41FA5}">
                      <a16:colId xmlns:a16="http://schemas.microsoft.com/office/drawing/2014/main" val="3490805522"/>
                    </a:ext>
                  </a:extLst>
                </a:gridCol>
                <a:gridCol w="4405878">
                  <a:extLst>
                    <a:ext uri="{9D8B030D-6E8A-4147-A177-3AD203B41FA5}">
                      <a16:colId xmlns:a16="http://schemas.microsoft.com/office/drawing/2014/main" val="660712012"/>
                    </a:ext>
                  </a:extLst>
                </a:gridCol>
              </a:tblGrid>
              <a:tr h="385998">
                <a:tc>
                  <a:txBody>
                    <a:bodyPr/>
                    <a:lstStyle/>
                    <a:p>
                      <a:r>
                        <a:rPr lang="en-AU" sz="2000" dirty="0">
                          <a:latin typeface="+mj-lt"/>
                        </a:rPr>
                        <a:t>Attack form</a:t>
                      </a:r>
                    </a:p>
                  </a:txBody>
                  <a:tcPr/>
                </a:tc>
                <a:tc>
                  <a:txBody>
                    <a:bodyPr/>
                    <a:lstStyle/>
                    <a:p>
                      <a:r>
                        <a:rPr lang="en-AU" sz="2000" dirty="0">
                          <a:latin typeface="+mj-lt"/>
                        </a:rPr>
                        <a:t>How used</a:t>
                      </a:r>
                    </a:p>
                  </a:txBody>
                  <a:tcPr/>
                </a:tc>
                <a:tc>
                  <a:txBody>
                    <a:bodyPr/>
                    <a:lstStyle/>
                    <a:p>
                      <a:r>
                        <a:rPr lang="en-AU" sz="2000" dirty="0">
                          <a:latin typeface="+mj-lt"/>
                        </a:rPr>
                        <a:t>Notes</a:t>
                      </a:r>
                    </a:p>
                  </a:txBody>
                  <a:tcPr/>
                </a:tc>
                <a:extLst>
                  <a:ext uri="{0D108BD9-81ED-4DB2-BD59-A6C34878D82A}">
                    <a16:rowId xmlns:a16="http://schemas.microsoft.com/office/drawing/2014/main" val="3978096170"/>
                  </a:ext>
                </a:extLst>
              </a:tr>
              <a:tr h="1202531">
                <a:tc>
                  <a:txBody>
                    <a:bodyPr/>
                    <a:lstStyle/>
                    <a:p>
                      <a:r>
                        <a:rPr lang="en-GB" sz="1500" dirty="0">
                          <a:latin typeface="+mj-lt"/>
                        </a:rPr>
                        <a:t>Static images of biometric features</a:t>
                      </a:r>
                      <a:br>
                        <a:rPr lang="en-GB" sz="1500" dirty="0">
                          <a:latin typeface="+mj-lt"/>
                        </a:rPr>
                      </a:br>
                      <a:r>
                        <a:rPr lang="en-GB" sz="1500" dirty="0">
                          <a:latin typeface="+mj-lt"/>
                        </a:rPr>
                        <a:t>such as the face or a fingerprint.</a:t>
                      </a:r>
                    </a:p>
                  </a:txBody>
                  <a:tcPr/>
                </a:tc>
                <a:tc>
                  <a:txBody>
                    <a:bodyPr/>
                    <a:lstStyle/>
                    <a:p>
                      <a:r>
                        <a:rPr lang="en-GB" sz="1500" dirty="0">
                          <a:latin typeface="+mj-lt"/>
                        </a:rPr>
                        <a:t>Presented ‘in-front’ of sensor as printed image, or on display of separate device.</a:t>
                      </a:r>
                    </a:p>
                    <a:p>
                      <a:r>
                        <a:rPr lang="en-GB" sz="1500" dirty="0">
                          <a:latin typeface="+mj-lt"/>
                        </a:rPr>
                        <a:t>In some cases injected either on-device or through cyber attack.</a:t>
                      </a:r>
                      <a:endParaRPr lang="en-AU" sz="1500" dirty="0">
                        <a:latin typeface="+mj-lt"/>
                      </a:endParaRPr>
                    </a:p>
                  </a:txBody>
                  <a:tcPr/>
                </a:tc>
                <a:tc>
                  <a:txBody>
                    <a:bodyPr/>
                    <a:lstStyle/>
                    <a:p>
                      <a:r>
                        <a:rPr lang="en-AU" sz="1500" dirty="0">
                          <a:latin typeface="+mj-lt"/>
                        </a:rPr>
                        <a:t>Usually detectable due to non-lifelike nature of presented artefact, but simple to perform and therefore frequent.</a:t>
                      </a:r>
                    </a:p>
                  </a:txBody>
                  <a:tcPr/>
                </a:tc>
                <a:extLst>
                  <a:ext uri="{0D108BD9-81ED-4DB2-BD59-A6C34878D82A}">
                    <a16:rowId xmlns:a16="http://schemas.microsoft.com/office/drawing/2014/main" val="2110438790"/>
                  </a:ext>
                </a:extLst>
              </a:tr>
              <a:tr h="757149">
                <a:tc>
                  <a:txBody>
                    <a:bodyPr/>
                    <a:lstStyle/>
                    <a:p>
                      <a:r>
                        <a:rPr lang="en-GB" sz="1500" dirty="0">
                          <a:latin typeface="+mj-lt"/>
                        </a:rPr>
                        <a:t>Recorded time-based media such</a:t>
                      </a:r>
                      <a:br>
                        <a:rPr lang="en-GB" sz="1500" dirty="0">
                          <a:latin typeface="+mj-lt"/>
                        </a:rPr>
                      </a:br>
                      <a:r>
                        <a:rPr lang="en-GB" sz="1500" dirty="0">
                          <a:latin typeface="+mj-lt"/>
                        </a:rPr>
                        <a:t>as recording of the voice or video of</a:t>
                      </a:r>
                      <a:br>
                        <a:rPr lang="en-GB" sz="1500" dirty="0">
                          <a:latin typeface="+mj-lt"/>
                        </a:rPr>
                      </a:br>
                      <a:r>
                        <a:rPr lang="en-GB" sz="1500" dirty="0">
                          <a:latin typeface="+mj-lt"/>
                        </a:rPr>
                        <a:t>the face.</a:t>
                      </a:r>
                      <a:endParaRPr lang="en-AU" sz="1500" dirty="0">
                        <a:latin typeface="+mj-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latin typeface="+mj-lt"/>
                        </a:rPr>
                        <a:t>Presented output of a separate device.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latin typeface="+mj-lt"/>
                        </a:rPr>
                        <a:t>Injected on-device or through cyber attack, albeit more difficult</a:t>
                      </a:r>
                    </a:p>
                  </a:txBody>
                  <a:tcPr/>
                </a:tc>
                <a:tc>
                  <a:txBody>
                    <a:bodyPr/>
                    <a:lstStyle/>
                    <a:p>
                      <a:r>
                        <a:rPr lang="en-GB" sz="1500" dirty="0">
                          <a:latin typeface="+mj-lt"/>
                        </a:rPr>
                        <a:t>Device output may be detected by PAD.</a:t>
                      </a:r>
                    </a:p>
                    <a:p>
                      <a:r>
                        <a:rPr lang="en-GB" sz="1500" dirty="0">
                          <a:latin typeface="+mj-lt"/>
                        </a:rPr>
                        <a:t>Detection may be more difficult if injected, relying on liveness checks.</a:t>
                      </a:r>
                    </a:p>
                  </a:txBody>
                  <a:tcPr/>
                </a:tc>
                <a:extLst>
                  <a:ext uri="{0D108BD9-81ED-4DB2-BD59-A6C34878D82A}">
                    <a16:rowId xmlns:a16="http://schemas.microsoft.com/office/drawing/2014/main" val="3575555983"/>
                  </a:ext>
                </a:extLst>
              </a:tr>
              <a:tr h="102625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latin typeface="+mj-lt"/>
                        </a:rPr>
                        <a:t>Generated media such as deepfakes of faces, voices or both.</a:t>
                      </a:r>
                      <a:endParaRPr lang="en-AU" sz="1500" dirty="0">
                        <a:latin typeface="+mj-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latin typeface="+mj-lt"/>
                        </a:rPr>
                        <a:t>Presented output of a separate device.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latin typeface="+mj-lt"/>
                        </a:rPr>
                        <a:t>Injected on-device or through cyber attack, albeit more difficult.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latin typeface="+mj-lt"/>
                        </a:rPr>
                        <a:t>Device output may be detected by IAD.</a:t>
                      </a:r>
                      <a:endParaRPr lang="en-GB" sz="1500" baseline="0" dirty="0">
                        <a:solidFill>
                          <a:schemeClr val="tx1"/>
                        </a:solidFill>
                        <a:latin typeface="+mj-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500" baseline="0" dirty="0">
                          <a:solidFill>
                            <a:schemeClr val="tx1"/>
                          </a:solidFill>
                          <a:latin typeface="+mj-lt"/>
                        </a:rPr>
                        <a:t>Some tools can detect some generated media.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latin typeface="+mj-lt"/>
                        </a:rPr>
                        <a:t>If generated real-time and injected, detection can be co</a:t>
                      </a:r>
                      <a:r>
                        <a:rPr lang="en-GB" sz="1500" dirty="0">
                          <a:latin typeface="+mj-lt"/>
                        </a:rPr>
                        <a:t>nsiderably more difficult and attacks more scalable.</a:t>
                      </a:r>
                    </a:p>
                  </a:txBody>
                  <a:tcPr/>
                </a:tc>
                <a:extLst>
                  <a:ext uri="{0D108BD9-81ED-4DB2-BD59-A6C34878D82A}">
                    <a16:rowId xmlns:a16="http://schemas.microsoft.com/office/drawing/2014/main" val="183880193"/>
                  </a:ext>
                </a:extLst>
              </a:tr>
              <a:tr h="831021">
                <a:tc>
                  <a:txBody>
                    <a:bodyPr/>
                    <a:lstStyle/>
                    <a:p>
                      <a:r>
                        <a:rPr lang="en-GB" sz="1500" dirty="0">
                          <a:latin typeface="+mj-lt"/>
                        </a:rPr>
                        <a:t>Physical artefacts such as </a:t>
                      </a:r>
                      <a:r>
                        <a:rPr lang="en-GB" sz="1500" dirty="0" err="1">
                          <a:solidFill>
                            <a:schemeClr val="tx1"/>
                          </a:solidFill>
                          <a:latin typeface="+mj-lt"/>
                        </a:rPr>
                        <a:t>gelatin</a:t>
                      </a:r>
                      <a:r>
                        <a:rPr lang="en-GB" sz="1500" dirty="0">
                          <a:latin typeface="+mj-lt"/>
                        </a:rPr>
                        <a:t> copies of fingerprints, 3D-printed resin face masks, or high-quality silicone masks.</a:t>
                      </a:r>
                      <a:endParaRPr lang="en-AU" sz="1500" dirty="0">
                        <a:latin typeface="+mj-lt"/>
                      </a:endParaRPr>
                    </a:p>
                  </a:txBody>
                  <a:tcPr/>
                </a:tc>
                <a:tc>
                  <a:txBody>
                    <a:bodyPr/>
                    <a:lstStyle/>
                    <a:p>
                      <a:r>
                        <a:rPr lang="en-GB" sz="1500" dirty="0">
                          <a:latin typeface="+mj-lt"/>
                        </a:rPr>
                        <a:t>May only be presented in-front of the relevant sensors.</a:t>
                      </a:r>
                      <a:endParaRPr lang="en-AU" sz="1500" dirty="0">
                        <a:latin typeface="+mj-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latin typeface="+mj-lt"/>
                        </a:rPr>
                        <a:t>Depending on artefact quality, lack of natural movement may be detectable.</a:t>
                      </a:r>
                    </a:p>
                  </a:txBody>
                  <a:tcPr/>
                </a:tc>
                <a:extLst>
                  <a:ext uri="{0D108BD9-81ED-4DB2-BD59-A6C34878D82A}">
                    <a16:rowId xmlns:a16="http://schemas.microsoft.com/office/drawing/2014/main" val="3950462348"/>
                  </a:ext>
                </a:extLst>
              </a:tr>
              <a:tr h="557108">
                <a:tc>
                  <a:txBody>
                    <a:bodyPr/>
                    <a:lstStyle/>
                    <a:p>
                      <a:r>
                        <a:rPr lang="en-GB" sz="1500" dirty="0">
                          <a:latin typeface="+mj-lt"/>
                        </a:rPr>
                        <a:t>Morphs of features of several people.</a:t>
                      </a:r>
                      <a:endParaRPr lang="en-AU" sz="1500" dirty="0">
                        <a:latin typeface="+mj-lt"/>
                      </a:endParaRPr>
                    </a:p>
                  </a:txBody>
                  <a:tcPr/>
                </a:tc>
                <a:tc>
                  <a:txBody>
                    <a:bodyPr/>
                    <a:lstStyle/>
                    <a:p>
                      <a:r>
                        <a:rPr lang="en-AU" sz="1500" dirty="0">
                          <a:latin typeface="+mj-lt"/>
                        </a:rPr>
                        <a:t>Usually as reference data.</a:t>
                      </a:r>
                    </a:p>
                  </a:txBody>
                  <a:tcPr/>
                </a:tc>
                <a:tc>
                  <a:txBody>
                    <a:bodyPr/>
                    <a:lstStyle/>
                    <a:p>
                      <a:r>
                        <a:rPr lang="en-AU" sz="1500" dirty="0">
                          <a:latin typeface="+mj-lt"/>
                        </a:rPr>
                        <a:t>Can enable simple future attacks (e.g. multiple people with account access).</a:t>
                      </a:r>
                    </a:p>
                  </a:txBody>
                  <a:tcPr/>
                </a:tc>
                <a:extLst>
                  <a:ext uri="{0D108BD9-81ED-4DB2-BD59-A6C34878D82A}">
                    <a16:rowId xmlns:a16="http://schemas.microsoft.com/office/drawing/2014/main" val="1628903689"/>
                  </a:ext>
                </a:extLst>
              </a:tr>
            </a:tbl>
          </a:graphicData>
        </a:graphic>
      </p:graphicFrame>
      <p:sp>
        <p:nvSpPr>
          <p:cNvPr id="13" name="TextBox 12">
            <a:extLst>
              <a:ext uri="{FF2B5EF4-FFF2-40B4-BE49-F238E27FC236}">
                <a16:creationId xmlns:a16="http://schemas.microsoft.com/office/drawing/2014/main" id="{32553C56-1C63-1A68-AA1F-7C9ABC31BA43}"/>
              </a:ext>
            </a:extLst>
          </p:cNvPr>
          <p:cNvSpPr txBox="1"/>
          <p:nvPr/>
        </p:nvSpPr>
        <p:spPr>
          <a:xfrm>
            <a:off x="658812" y="6192516"/>
            <a:ext cx="10251716" cy="292388"/>
          </a:xfrm>
          <a:prstGeom prst="rect">
            <a:avLst/>
          </a:prstGeom>
          <a:noFill/>
        </p:spPr>
        <p:txBody>
          <a:bodyPr wrap="square">
            <a:spAutoFit/>
          </a:bodyPr>
          <a:lstStyle/>
          <a:p>
            <a:r>
              <a:rPr lang="en-GB" sz="1300" b="1" dirty="0">
                <a:latin typeface="+mj-lt"/>
              </a:rPr>
              <a:t>Note</a:t>
            </a:r>
            <a:r>
              <a:rPr lang="en-GB" sz="1300" dirty="0">
                <a:latin typeface="+mj-lt"/>
              </a:rPr>
              <a:t>: In all cases, cooperative attacks where the target works with the attacker are particularly dangerous.</a:t>
            </a:r>
          </a:p>
        </p:txBody>
      </p:sp>
      <p:sp>
        <p:nvSpPr>
          <p:cNvPr id="15" name="Text Placeholder 14">
            <a:extLst>
              <a:ext uri="{FF2B5EF4-FFF2-40B4-BE49-F238E27FC236}">
                <a16:creationId xmlns:a16="http://schemas.microsoft.com/office/drawing/2014/main" id="{800102DC-DFCD-E6F0-C4B0-033030EE2085}"/>
              </a:ext>
            </a:extLst>
          </p:cNvPr>
          <p:cNvSpPr>
            <a:spLocks noGrp="1"/>
          </p:cNvSpPr>
          <p:nvPr>
            <p:ph type="body" sz="quarter" idx="12"/>
          </p:nvPr>
        </p:nvSpPr>
        <p:spPr/>
        <p:txBody>
          <a:bodyPr/>
          <a:lstStyle/>
          <a:p>
            <a:r>
              <a:rPr lang="en-US" dirty="0"/>
              <a:t>Forms of attacks</a:t>
            </a:r>
          </a:p>
        </p:txBody>
      </p:sp>
    </p:spTree>
    <p:extLst>
      <p:ext uri="{BB962C8B-B14F-4D97-AF65-F5344CB8AC3E}">
        <p14:creationId xmlns:p14="http://schemas.microsoft.com/office/powerpoint/2010/main" val="719074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F9171C1B-221B-0267-AC1F-49AD9AC5C84A}"/>
              </a:ext>
            </a:extLst>
          </p:cNvPr>
          <p:cNvSpPr>
            <a:spLocks noGrp="1"/>
          </p:cNvSpPr>
          <p:nvPr>
            <p:ph type="body" sz="quarter" idx="12"/>
          </p:nvPr>
        </p:nvSpPr>
        <p:spPr/>
        <p:txBody>
          <a:bodyPr/>
          <a:lstStyle/>
          <a:p>
            <a:r>
              <a:rPr lang="en-US" dirty="0"/>
              <a:t>Summary</a:t>
            </a:r>
          </a:p>
        </p:txBody>
      </p:sp>
      <p:sp>
        <p:nvSpPr>
          <p:cNvPr id="6" name="Content Placeholder 2">
            <a:extLst>
              <a:ext uri="{FF2B5EF4-FFF2-40B4-BE49-F238E27FC236}">
                <a16:creationId xmlns:a16="http://schemas.microsoft.com/office/drawing/2014/main" id="{D98B03D7-B154-4601-C07F-6E47C96DC207}"/>
              </a:ext>
            </a:extLst>
          </p:cNvPr>
          <p:cNvSpPr txBox="1">
            <a:spLocks/>
          </p:cNvSpPr>
          <p:nvPr/>
        </p:nvSpPr>
        <p:spPr>
          <a:xfrm>
            <a:off x="658813" y="1592263"/>
            <a:ext cx="6641639" cy="5133975"/>
          </a:xfrm>
          <a:prstGeom prst="rect">
            <a:avLst/>
          </a:prstGeom>
        </p:spPr>
        <p:txBody>
          <a:bodyPr>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AU" b="1" dirty="0">
                <a:latin typeface="+mj-lt"/>
              </a:rPr>
              <a:t>Security before convenience:</a:t>
            </a:r>
            <a:r>
              <a:rPr lang="en-AU" dirty="0">
                <a:latin typeface="+mj-lt"/>
              </a:rPr>
              <a:t> While powerful, biometrics systems are nonetheless vulnerable to certain types of attack and mitigation must be considered.</a:t>
            </a:r>
          </a:p>
          <a:p>
            <a:pPr>
              <a:lnSpc>
                <a:spcPct val="120000"/>
              </a:lnSpc>
            </a:pPr>
            <a:r>
              <a:rPr lang="en-AU" b="1" dirty="0">
                <a:latin typeface="+mj-lt"/>
              </a:rPr>
              <a:t>Balance risks and outcomes:</a:t>
            </a:r>
            <a:r>
              <a:rPr lang="en-AU" dirty="0">
                <a:latin typeface="+mj-lt"/>
              </a:rPr>
              <a:t> Adding protections will add cost and friction to customer experiences. You will need to balance risks to your system and your customers with the impact on customer experience – both short-term, and on consequences for future identity recovery in the event of a successful attack. Tolerance to risk is a key consideration.</a:t>
            </a:r>
          </a:p>
          <a:p>
            <a:pPr>
              <a:lnSpc>
                <a:spcPct val="120000"/>
              </a:lnSpc>
            </a:pPr>
            <a:r>
              <a:rPr lang="en-AU" b="1" dirty="0">
                <a:latin typeface="+mj-lt"/>
              </a:rPr>
              <a:t>Manage risks in context:</a:t>
            </a:r>
            <a:r>
              <a:rPr lang="en-AU" dirty="0">
                <a:latin typeface="+mj-lt"/>
              </a:rPr>
              <a:t> Non-biometric mechanisms are also attacked and are subject to other challenges. If vulnerabilities are managed, today's biometric systems can make it much cheaper, easier and safer to implement robust digital identity systems.</a:t>
            </a:r>
          </a:p>
          <a:p>
            <a:pPr>
              <a:lnSpc>
                <a:spcPct val="120000"/>
              </a:lnSpc>
            </a:pPr>
            <a:r>
              <a:rPr lang="en-AU" b="1" dirty="0">
                <a:latin typeface="+mj-lt"/>
              </a:rPr>
              <a:t>Multiple attack points:</a:t>
            </a:r>
            <a:r>
              <a:rPr lang="en-AU" dirty="0">
                <a:latin typeface="+mj-lt"/>
              </a:rPr>
              <a:t> These vary in accessibility to bad actors, resources needed to attack, scalability of attack volume, and the types of mitigations required.</a:t>
            </a:r>
          </a:p>
          <a:p>
            <a:pPr>
              <a:lnSpc>
                <a:spcPct val="120000"/>
              </a:lnSpc>
            </a:pPr>
            <a:r>
              <a:rPr lang="en-AU" b="1" dirty="0">
                <a:latin typeface="+mj-lt"/>
              </a:rPr>
              <a:t>Use available tools</a:t>
            </a:r>
            <a:r>
              <a:rPr lang="en-AU" dirty="0">
                <a:latin typeface="+mj-lt"/>
              </a:rPr>
              <a:t>: The Biometrics Institute produces a range of material on vulnerabilities in biometric technologies and runs events and workshops on the subject that appropriate personnel should attend. Its weekly News Digest also provides current insights into these challenges.</a:t>
            </a:r>
          </a:p>
          <a:p>
            <a:pPr>
              <a:lnSpc>
                <a:spcPct val="120000"/>
              </a:lnSpc>
            </a:pPr>
            <a:r>
              <a:rPr lang="en-AU" b="1" dirty="0">
                <a:latin typeface="+mj-lt"/>
              </a:rPr>
              <a:t>Most importantly, allocate resources to manage</a:t>
            </a:r>
            <a:r>
              <a:rPr lang="en-AU" dirty="0">
                <a:latin typeface="+mj-lt"/>
              </a:rPr>
              <a:t>: Advances in technology and computing power enable both novel attacks and improved detection technology. Constant vigilance of the threat environment is therefore recommended. This implies assignment of responsibility and allocation of resources commensurate with the risk.</a:t>
            </a:r>
          </a:p>
        </p:txBody>
      </p:sp>
      <p:sp>
        <p:nvSpPr>
          <p:cNvPr id="8" name="Content Placeholder 2">
            <a:extLst>
              <a:ext uri="{FF2B5EF4-FFF2-40B4-BE49-F238E27FC236}">
                <a16:creationId xmlns:a16="http://schemas.microsoft.com/office/drawing/2014/main" id="{D3EEA8EC-1F58-1375-FBC2-3368DF5C25EA}"/>
              </a:ext>
            </a:extLst>
          </p:cNvPr>
          <p:cNvSpPr txBox="1">
            <a:spLocks/>
          </p:cNvSpPr>
          <p:nvPr/>
        </p:nvSpPr>
        <p:spPr>
          <a:xfrm>
            <a:off x="7608888" y="483569"/>
            <a:ext cx="4315025" cy="5890862"/>
          </a:xfrm>
          <a:prstGeom prst="rect">
            <a:avLst/>
          </a:prstGeom>
          <a:solidFill>
            <a:schemeClr val="bg2"/>
          </a:solidFill>
        </p:spPr>
        <p:txBody>
          <a:bodyPr vert="horz" lIns="180000" tIns="180000" rIns="180000" bIns="180000"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Aft>
                <a:spcPts val="1200"/>
              </a:spcAft>
              <a:buNone/>
            </a:pPr>
            <a:r>
              <a:rPr lang="en-AU" sz="5000" b="1" dirty="0">
                <a:latin typeface="+mj-lt"/>
              </a:rPr>
              <a:t>Actions to consider</a:t>
            </a:r>
          </a:p>
          <a:p>
            <a:pPr marL="0" indent="0">
              <a:lnSpc>
                <a:spcPct val="100000"/>
              </a:lnSpc>
              <a:buNone/>
            </a:pPr>
            <a:r>
              <a:rPr lang="en-AU" sz="3500" dirty="0">
                <a:latin typeface="+mj-lt"/>
              </a:rPr>
              <a:t>Because different types of biometrics and use cases have different mitigations for vulnerabilities, consider the relevance of each of these in your circumstances.</a:t>
            </a:r>
          </a:p>
          <a:p>
            <a:pPr marL="0" indent="0">
              <a:lnSpc>
                <a:spcPct val="100000"/>
              </a:lnSpc>
              <a:buNone/>
            </a:pPr>
            <a:r>
              <a:rPr lang="en-AU" sz="3500" b="1" dirty="0">
                <a:latin typeface="+mj-lt"/>
              </a:rPr>
              <a:t>Independent testing and tuning:</a:t>
            </a:r>
            <a:r>
              <a:rPr lang="en-AU" sz="3500" dirty="0">
                <a:latin typeface="+mj-lt"/>
              </a:rPr>
              <a:t> Make sure your biometric system is operating effectively so there is less room for error which fraudsters can exploit.</a:t>
            </a:r>
          </a:p>
          <a:p>
            <a:pPr marL="0" indent="0">
              <a:lnSpc>
                <a:spcPct val="100000"/>
              </a:lnSpc>
              <a:buNone/>
            </a:pPr>
            <a:r>
              <a:rPr lang="en-AU" sz="3500" b="1" dirty="0">
                <a:latin typeface="+mj-lt"/>
              </a:rPr>
              <a:t>Attack detection</a:t>
            </a:r>
            <a:r>
              <a:rPr lang="en-AU" sz="3500" dirty="0">
                <a:latin typeface="+mj-lt"/>
              </a:rPr>
              <a:t>: Use tools that help to ensure biometric data is genuine and not a deepfake or other artefact, to cover risks at all points in the system.</a:t>
            </a:r>
          </a:p>
          <a:p>
            <a:pPr marL="0" indent="0">
              <a:lnSpc>
                <a:spcPct val="100000"/>
              </a:lnSpc>
              <a:buNone/>
            </a:pPr>
            <a:r>
              <a:rPr lang="en-AU" sz="3500" b="1" dirty="0">
                <a:latin typeface="+mj-lt"/>
              </a:rPr>
              <a:t>Biometric pipeline security:</a:t>
            </a:r>
            <a:r>
              <a:rPr lang="en-AU" sz="3500" dirty="0">
                <a:latin typeface="+mj-lt"/>
              </a:rPr>
              <a:t> Consider the integrity of edge devices, how samples are transmitted, provenance of reference data, and where biometrics are evaluated and stored to understand the possibility of injection attacks.</a:t>
            </a:r>
          </a:p>
          <a:p>
            <a:pPr marL="0" indent="0">
              <a:lnSpc>
                <a:spcPct val="100000"/>
              </a:lnSpc>
              <a:buNone/>
            </a:pPr>
            <a:r>
              <a:rPr lang="en-AU" sz="3500" b="1" dirty="0">
                <a:latin typeface="+mj-lt"/>
              </a:rPr>
              <a:t>Sample quality testing and tuning:</a:t>
            </a:r>
            <a:r>
              <a:rPr lang="en-AU" sz="3500" dirty="0">
                <a:latin typeface="+mj-lt"/>
              </a:rPr>
              <a:t> Improve the quality of the samples you are collecting so you can set more stringent thresholds.</a:t>
            </a:r>
          </a:p>
          <a:p>
            <a:pPr marL="0" indent="0">
              <a:lnSpc>
                <a:spcPct val="100000"/>
              </a:lnSpc>
              <a:buNone/>
            </a:pPr>
            <a:r>
              <a:rPr lang="en-AU" sz="3500" b="1" dirty="0">
                <a:latin typeface="+mj-lt"/>
              </a:rPr>
              <a:t>Behavioural analytics: </a:t>
            </a:r>
            <a:r>
              <a:rPr lang="en-AU" sz="3500" dirty="0">
                <a:latin typeface="+mj-lt"/>
              </a:rPr>
              <a:t>Attempt to identify suspicious behaviour so you can trigger further checks or a swift incident response.</a:t>
            </a:r>
          </a:p>
          <a:p>
            <a:pPr marL="0" indent="0">
              <a:lnSpc>
                <a:spcPct val="100000"/>
              </a:lnSpc>
              <a:buNone/>
            </a:pPr>
            <a:r>
              <a:rPr lang="en-AU" sz="3500" b="1" dirty="0">
                <a:latin typeface="+mj-lt"/>
              </a:rPr>
              <a:t>Multifactor biometrics: </a:t>
            </a:r>
            <a:r>
              <a:rPr lang="en-AU" sz="3500" dirty="0">
                <a:latin typeface="+mj-lt"/>
              </a:rPr>
              <a:t>Provide alternatives that provide redundancy, which may reduce the impact of false rejects and increase the required complexity of an attack.</a:t>
            </a:r>
          </a:p>
        </p:txBody>
      </p:sp>
    </p:spTree>
    <p:extLst>
      <p:ext uri="{BB962C8B-B14F-4D97-AF65-F5344CB8AC3E}">
        <p14:creationId xmlns:p14="http://schemas.microsoft.com/office/powerpoint/2010/main" val="37259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750B3C8-540A-7FC4-E909-631EBC4694DB}"/>
              </a:ext>
            </a:extLst>
          </p:cNvPr>
          <p:cNvSpPr>
            <a:spLocks noGrp="1"/>
          </p:cNvSpPr>
          <p:nvPr>
            <p:ph type="body" sz="quarter" idx="12"/>
          </p:nvPr>
        </p:nvSpPr>
        <p:spPr/>
        <p:txBody>
          <a:bodyPr/>
          <a:lstStyle/>
          <a:p>
            <a:r>
              <a:rPr lang="en-US" dirty="0">
                <a:latin typeface="+mj-lt"/>
              </a:rPr>
              <a:t>Ancillary notes</a:t>
            </a:r>
          </a:p>
        </p:txBody>
      </p:sp>
      <p:sp>
        <p:nvSpPr>
          <p:cNvPr id="4" name="Text Placeholder 3">
            <a:extLst>
              <a:ext uri="{FF2B5EF4-FFF2-40B4-BE49-F238E27FC236}">
                <a16:creationId xmlns:a16="http://schemas.microsoft.com/office/drawing/2014/main" id="{5BCDE3A9-2A60-897E-D2DE-6B9A456627AA}"/>
              </a:ext>
            </a:extLst>
          </p:cNvPr>
          <p:cNvSpPr>
            <a:spLocks noGrp="1"/>
          </p:cNvSpPr>
          <p:nvPr>
            <p:ph type="body" sz="quarter" idx="13"/>
          </p:nvPr>
        </p:nvSpPr>
        <p:spPr/>
        <p:txBody>
          <a:bodyPr/>
          <a:lstStyle/>
          <a:p>
            <a:r>
              <a:rPr lang="en-US" dirty="0">
                <a:latin typeface="+mj-lt"/>
              </a:rPr>
              <a:t>Future content and work</a:t>
            </a:r>
          </a:p>
        </p:txBody>
      </p:sp>
      <p:sp>
        <p:nvSpPr>
          <p:cNvPr id="5" name="Content Placeholder 4">
            <a:extLst>
              <a:ext uri="{FF2B5EF4-FFF2-40B4-BE49-F238E27FC236}">
                <a16:creationId xmlns:a16="http://schemas.microsoft.com/office/drawing/2014/main" id="{C02DFEC8-0D62-E404-B53F-025D0AF679C0}"/>
              </a:ext>
            </a:extLst>
          </p:cNvPr>
          <p:cNvSpPr>
            <a:spLocks noGrp="1"/>
          </p:cNvSpPr>
          <p:nvPr>
            <p:ph sz="quarter" idx="14"/>
          </p:nvPr>
        </p:nvSpPr>
        <p:spPr/>
        <p:txBody>
          <a:bodyPr/>
          <a:lstStyle/>
          <a:p>
            <a:pPr marL="285750" indent="-285750">
              <a:buFont typeface="Arial" panose="020B0604020202020204" pitchFamily="34" charset="0"/>
              <a:buChar char="•"/>
            </a:pPr>
            <a:r>
              <a:rPr lang="en-AU" sz="1800" dirty="0">
                <a:latin typeface="+mj-lt"/>
              </a:rPr>
              <a:t>Specific biometric modes and types of attacks and mitigations</a:t>
            </a:r>
          </a:p>
          <a:p>
            <a:pPr marL="285750" indent="-285750">
              <a:buFont typeface="Arial" panose="020B0604020202020204" pitchFamily="34" charset="0"/>
              <a:buChar char="•"/>
            </a:pPr>
            <a:r>
              <a:rPr lang="en-AU" sz="1800" dirty="0">
                <a:latin typeface="+mj-lt"/>
              </a:rPr>
              <a:t>Revise our onboarding paper to reflect any new points made in this content</a:t>
            </a:r>
          </a:p>
        </p:txBody>
      </p:sp>
      <p:sp>
        <p:nvSpPr>
          <p:cNvPr id="6" name="Content Placeholder 4">
            <a:extLst>
              <a:ext uri="{FF2B5EF4-FFF2-40B4-BE49-F238E27FC236}">
                <a16:creationId xmlns:a16="http://schemas.microsoft.com/office/drawing/2014/main" id="{E07757DD-28C8-8809-6736-480572BAE04E}"/>
              </a:ext>
            </a:extLst>
          </p:cNvPr>
          <p:cNvSpPr txBox="1">
            <a:spLocks/>
          </p:cNvSpPr>
          <p:nvPr/>
        </p:nvSpPr>
        <p:spPr>
          <a:xfrm>
            <a:off x="693011" y="5926701"/>
            <a:ext cx="9139406" cy="366655"/>
          </a:xfrm>
          <a:prstGeom prst="rect">
            <a:avLst/>
          </a:prstGeom>
        </p:spPr>
        <p:txBody>
          <a:bodyPr vert="horz" lIns="91440" tIns="45720" rIns="91440" bIns="45720" rtlCol="0" anchor="t" anchorCtr="0">
            <a:noAutofit/>
          </a:bodyPr>
          <a:lstStyle>
            <a:lvl1pPr marL="0" indent="0" algn="l" defTabSz="914400" rtl="0" eaLnBrk="1" latinLnBrk="0" hangingPunct="1">
              <a:lnSpc>
                <a:spcPct val="100000"/>
              </a:lnSpc>
              <a:spcBef>
                <a:spcPts val="2400"/>
              </a:spcBef>
              <a:buFontTx/>
              <a:buNone/>
              <a:tabLst>
                <a:tab pos="5047060" algn="r"/>
              </a:tabLst>
              <a:defRPr sz="1800" b="0" i="0" kern="1200">
                <a:solidFill>
                  <a:schemeClr val="tx1"/>
                </a:solidFill>
                <a:latin typeface="Calibri Light" panose="020F0302020204030204" pitchFamily="34" charset="0"/>
                <a:ea typeface="+mn-ea"/>
                <a:cs typeface="Calibri Light" panose="020F0302020204030204" pitchFamily="34" charset="0"/>
              </a:defRPr>
            </a:lvl1pPr>
            <a:lvl2pPr marL="104775" indent="-104775" algn="l" defTabSz="914400" rtl="0" eaLnBrk="1" latinLnBrk="0" hangingPunct="1">
              <a:lnSpc>
                <a:spcPct val="100000"/>
              </a:lnSpc>
              <a:spcBef>
                <a:spcPts val="500"/>
              </a:spcBef>
              <a:buClrTx/>
              <a:buSzPct val="100000"/>
              <a:buFont typeface="Arial" panose="020B0604020202020204" pitchFamily="34" charset="0"/>
              <a:buChar char="•"/>
              <a:tabLst>
                <a:tab pos="5047060" algn="r"/>
              </a:tabLst>
              <a:defRPr sz="1800" b="0" i="0" kern="1200">
                <a:solidFill>
                  <a:schemeClr val="tx1"/>
                </a:solidFill>
                <a:latin typeface="Calibri Light" panose="020F0302020204030204" pitchFamily="34" charset="0"/>
                <a:ea typeface="+mn-ea"/>
                <a:cs typeface="Calibri Light" panose="020F0302020204030204" pitchFamily="34" charset="0"/>
              </a:defRPr>
            </a:lvl2pPr>
            <a:lvl3pPr marL="228600" indent="-104775" algn="l" defTabSz="914400" rtl="0" eaLnBrk="1" latinLnBrk="0" hangingPunct="1">
              <a:lnSpc>
                <a:spcPct val="100000"/>
              </a:lnSpc>
              <a:spcBef>
                <a:spcPts val="500"/>
              </a:spcBef>
              <a:buClrTx/>
              <a:buSzPct val="100000"/>
              <a:buFont typeface="Arial" panose="020B0604020202020204" pitchFamily="34" charset="0"/>
              <a:buChar char="−"/>
              <a:tabLst>
                <a:tab pos="5047060" algn="r"/>
              </a:tabLst>
              <a:defRPr sz="1800" b="0" i="0" kern="1200">
                <a:solidFill>
                  <a:schemeClr val="tx1"/>
                </a:solidFill>
                <a:latin typeface="Calibri Light" panose="020F0302020204030204" pitchFamily="34" charset="0"/>
                <a:ea typeface="+mn-ea"/>
                <a:cs typeface="Calibri Light" panose="020F0302020204030204" pitchFamily="34" charset="0"/>
              </a:defRPr>
            </a:lvl3pPr>
            <a:lvl4pPr marL="352425" indent="-104775" algn="l" defTabSz="914400" rtl="0" eaLnBrk="1" latinLnBrk="0" hangingPunct="1">
              <a:lnSpc>
                <a:spcPct val="100000"/>
              </a:lnSpc>
              <a:spcBef>
                <a:spcPts val="500"/>
              </a:spcBef>
              <a:buClrTx/>
              <a:buSzPct val="100000"/>
              <a:buFont typeface="Arial" panose="020B0604020202020204" pitchFamily="34" charset="0"/>
              <a:buChar char="◦"/>
              <a:tabLst>
                <a:tab pos="5047060" algn="r"/>
              </a:tabLst>
              <a:defRPr sz="1800" b="0" i="0" kern="1200">
                <a:solidFill>
                  <a:schemeClr val="tx1"/>
                </a:solidFill>
                <a:latin typeface="Calibri Light" panose="020F0302020204030204" pitchFamily="34" charset="0"/>
                <a:ea typeface="+mn-ea"/>
                <a:cs typeface="Calibri Light" panose="020F0302020204030204" pitchFamily="34" charset="0"/>
              </a:defRPr>
            </a:lvl4pPr>
            <a:lvl5pPr marL="476250" indent="-104775" algn="l" defTabSz="914400" rtl="0" eaLnBrk="1" latinLnBrk="0" hangingPunct="1">
              <a:lnSpc>
                <a:spcPct val="100000"/>
              </a:lnSpc>
              <a:spcBef>
                <a:spcPts val="500"/>
              </a:spcBef>
              <a:buClrTx/>
              <a:buSzPct val="100000"/>
              <a:buFont typeface="Arial" panose="020B0604020202020204" pitchFamily="34" charset="0"/>
              <a:buChar char="−"/>
              <a:tabLst>
                <a:tab pos="3771900" algn="r"/>
              </a:tabLst>
              <a:defRPr sz="1800" b="0" i="0" kern="1200" baseline="0">
                <a:solidFill>
                  <a:schemeClr val="tx1"/>
                </a:solidFill>
                <a:latin typeface="Calibri Light" panose="020F0302020204030204" pitchFamily="34" charset="0"/>
                <a:ea typeface="+mn-ea"/>
                <a:cs typeface="Calibri Light" panose="020F03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tabLst>
                <a:tab pos="5047060" algn="r"/>
              </a:tabLst>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tabLst>
                <a:tab pos="5047060" algn="r"/>
              </a:tabLst>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tabLst>
                <a:tab pos="5047060" algn="r"/>
              </a:tabLst>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tabLst>
                <a:tab pos="5047060" algn="r"/>
              </a:tabLst>
              <a:defRPr sz="1800" kern="1200">
                <a:solidFill>
                  <a:schemeClr val="tx1"/>
                </a:solidFill>
                <a:latin typeface="+mn-lt"/>
                <a:ea typeface="+mn-ea"/>
                <a:cs typeface="+mn-cs"/>
              </a:defRPr>
            </a:lvl9pPr>
          </a:lstStyle>
          <a:p>
            <a:r>
              <a:rPr lang="en-AU" sz="1400" dirty="0">
                <a:latin typeface="+mj-lt"/>
              </a:rPr>
              <a:t>This Executive Summary was prepared by the Biometrics Institute’s Digital Identity Group</a:t>
            </a:r>
          </a:p>
        </p:txBody>
      </p:sp>
    </p:spTree>
    <p:extLst>
      <p:ext uri="{BB962C8B-B14F-4D97-AF65-F5344CB8AC3E}">
        <p14:creationId xmlns:p14="http://schemas.microsoft.com/office/powerpoint/2010/main" val="1649245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97EF26-441C-078E-4A84-B06D16A6AAB7}"/>
              </a:ext>
            </a:extLst>
          </p:cNvPr>
          <p:cNvSpPr txBox="1"/>
          <p:nvPr/>
        </p:nvSpPr>
        <p:spPr>
          <a:xfrm>
            <a:off x="658812" y="6192517"/>
            <a:ext cx="10251716" cy="292388"/>
          </a:xfrm>
          <a:prstGeom prst="rect">
            <a:avLst/>
          </a:prstGeom>
          <a:noFill/>
        </p:spPr>
        <p:txBody>
          <a:bodyPr wrap="square" anchor="b">
            <a:spAutoFit/>
          </a:bodyPr>
          <a:lstStyle/>
          <a:p>
            <a:pPr marL="0" indent="0" fontAlgn="base">
              <a:buNone/>
            </a:pPr>
            <a:r>
              <a:rPr lang="en-GB" sz="1300" dirty="0">
                <a:latin typeface="+mj-lt"/>
              </a:rPr>
              <a:t>First released: April 2024 </a:t>
            </a:r>
          </a:p>
        </p:txBody>
      </p:sp>
      <p:sp>
        <p:nvSpPr>
          <p:cNvPr id="11" name="Content Placeholder 4">
            <a:extLst>
              <a:ext uri="{FF2B5EF4-FFF2-40B4-BE49-F238E27FC236}">
                <a16:creationId xmlns:a16="http://schemas.microsoft.com/office/drawing/2014/main" id="{9C47341F-3ED5-A404-761D-020BAB6A63C9}"/>
              </a:ext>
            </a:extLst>
          </p:cNvPr>
          <p:cNvSpPr txBox="1">
            <a:spLocks/>
          </p:cNvSpPr>
          <p:nvPr/>
        </p:nvSpPr>
        <p:spPr>
          <a:xfrm>
            <a:off x="680484" y="1754631"/>
            <a:ext cx="10840177" cy="3348738"/>
          </a:xfrm>
          <a:prstGeom prst="rect">
            <a:avLst/>
          </a:prstGeom>
        </p:spPr>
        <p:txBody>
          <a:bodyPr numCol="1"/>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None/>
            </a:pPr>
            <a:r>
              <a:rPr lang="en-GB" sz="1800" b="1" dirty="0">
                <a:latin typeface="+mj-lt"/>
              </a:rPr>
              <a:t>Contact</a:t>
            </a:r>
            <a:br>
              <a:rPr lang="en-GB" sz="1800" b="1" dirty="0">
                <a:latin typeface="+mj-lt"/>
              </a:rPr>
            </a:br>
            <a:r>
              <a:rPr lang="en-GB" sz="1800" dirty="0">
                <a:latin typeface="+mj-lt"/>
              </a:rPr>
              <a:t>Isabelle Moeller</a:t>
            </a:r>
            <a:br>
              <a:rPr lang="en-GB" sz="1800" dirty="0">
                <a:latin typeface="+mj-lt"/>
              </a:rPr>
            </a:br>
            <a:r>
              <a:rPr lang="en-GB" sz="1800" dirty="0">
                <a:latin typeface="+mj-lt"/>
              </a:rPr>
              <a:t>Chief Executive, Biometrics Institute</a:t>
            </a:r>
            <a:br>
              <a:rPr lang="en-GB" sz="1800" dirty="0">
                <a:latin typeface="+mj-lt"/>
              </a:rPr>
            </a:br>
            <a:r>
              <a:rPr lang="en-GB" sz="1800" u="sng" dirty="0">
                <a:solidFill>
                  <a:srgbClr val="0563C1"/>
                </a:solidFill>
                <a:latin typeface="+mj-lt"/>
                <a:hlinkClick r:id="rId3"/>
              </a:rPr>
              <a:t>isabelle@biometricsinstitute.org</a:t>
            </a:r>
            <a:r>
              <a:rPr lang="en-GB" sz="1800" dirty="0">
                <a:solidFill>
                  <a:srgbClr val="000000"/>
                </a:solidFill>
                <a:latin typeface="+mj-lt"/>
              </a:rPr>
              <a:t> | +44 7887 414 </a:t>
            </a:r>
            <a:r>
              <a:rPr lang="en-GB" sz="1800" dirty="0">
                <a:latin typeface="+mj-lt"/>
              </a:rPr>
              <a:t>887</a:t>
            </a:r>
            <a:br>
              <a:rPr lang="en-GB" sz="1800" dirty="0">
                <a:latin typeface="+mj-lt"/>
              </a:rPr>
            </a:br>
            <a:endParaRPr lang="en-GB" sz="1800" dirty="0">
              <a:latin typeface="+mj-lt"/>
            </a:endParaRPr>
          </a:p>
          <a:p>
            <a:pPr marL="0" indent="0" fontAlgn="base">
              <a:buNone/>
            </a:pPr>
            <a:br>
              <a:rPr lang="en-GB" sz="1800" b="1" dirty="0">
                <a:latin typeface="+mj-lt"/>
              </a:rPr>
            </a:br>
            <a:r>
              <a:rPr lang="en-GB" sz="1800" b="1" dirty="0">
                <a:latin typeface="+mj-lt"/>
              </a:rPr>
              <a:t>Acknowledgements</a:t>
            </a:r>
            <a:br>
              <a:rPr lang="en-GB" sz="1800" b="1" dirty="0">
                <a:latin typeface="+mj-lt"/>
              </a:rPr>
            </a:br>
            <a:r>
              <a:rPr lang="en-GB" sz="1800" dirty="0">
                <a:latin typeface="+mj-lt"/>
              </a:rPr>
              <a:t>The Biometrics Institute thanks the Digital Identity Group for their contribution in compiling this executive briefing. </a:t>
            </a:r>
          </a:p>
          <a:p>
            <a:pPr marL="0" indent="0" fontAlgn="base">
              <a:buNone/>
            </a:pPr>
            <a:br>
              <a:rPr lang="en-GB" sz="1800" b="1" dirty="0">
                <a:latin typeface="+mj-lt"/>
              </a:rPr>
            </a:br>
            <a:r>
              <a:rPr lang="en-GB" sz="1800" b="1" dirty="0">
                <a:latin typeface="+mj-lt"/>
              </a:rPr>
              <a:t>Disclaimer</a:t>
            </a:r>
            <a:br>
              <a:rPr lang="en-GB" sz="1800" b="1" dirty="0">
                <a:latin typeface="+mj-lt"/>
              </a:rPr>
            </a:br>
            <a:r>
              <a:rPr lang="en-GB" sz="1800" dirty="0">
                <a:latin typeface="+mj-lt"/>
              </a:rPr>
              <a:t>The Biometrics Institute provides guiding material as a tool to help its members conduct due diligence. While the institute has used reasonable care to ensure the accuracy of the material, due to the content and variable inputs during and after the process of implementing biometrics, the institute cannot be held accountable for outcomes or compliance. The material has been prepared for informational purposes only and is not intended to provide legal or compliance advice. Organisations should consult industry experts should they require advice on the technical, legal or compliance aspects of the material.</a:t>
            </a:r>
          </a:p>
        </p:txBody>
      </p:sp>
    </p:spTree>
    <p:extLst>
      <p:ext uri="{BB962C8B-B14F-4D97-AF65-F5344CB8AC3E}">
        <p14:creationId xmlns:p14="http://schemas.microsoft.com/office/powerpoint/2010/main" val="3006681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54c9768b-8331-4c6e-a962-1661e1ff1e22" xsi:nil="true"/>
    <lcf76f155ced4ddcb4097134ff3c332f xmlns="275f5107-1889-4481-828c-f63d7e8fb07b">
      <Terms xmlns="http://schemas.microsoft.com/office/infopath/2007/PartnerControls"/>
    </lcf76f155ced4ddcb4097134ff3c332f>
    <SharedWithUsers xmlns="54c9768b-8331-4c6e-a962-1661e1ff1e22">
      <UserInfo>
        <DisplayName>Marco Lombardi</DisplayName>
        <AccountId>18</AccountId>
        <AccountType/>
      </UserInfo>
      <UserInfo>
        <DisplayName>Carolyn Allen</DisplayName>
        <AccountId>13</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2815EEC27FA07409EB29F301AEB3ED5" ma:contentTypeVersion="15" ma:contentTypeDescription="Create a new document." ma:contentTypeScope="" ma:versionID="965fbc966888fb17d98068130b147dcb">
  <xsd:schema xmlns:xsd="http://www.w3.org/2001/XMLSchema" xmlns:xs="http://www.w3.org/2001/XMLSchema" xmlns:p="http://schemas.microsoft.com/office/2006/metadata/properties" xmlns:ns2="275f5107-1889-4481-828c-f63d7e8fb07b" xmlns:ns3="54c9768b-8331-4c6e-a962-1661e1ff1e22" targetNamespace="http://schemas.microsoft.com/office/2006/metadata/properties" ma:root="true" ma:fieldsID="5c043b4086e6f186bd82a1e17218a510" ns2:_="" ns3:_="">
    <xsd:import namespace="275f5107-1889-4481-828c-f63d7e8fb07b"/>
    <xsd:import namespace="54c9768b-8331-4c6e-a962-1661e1ff1e2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75f5107-1889-4481-828c-f63d7e8fb07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14e67a90-b15c-46b8-9f3a-45782bdd8000"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4c9768b-8331-4c6e-a962-1661e1ff1e2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5194feda-e067-44e1-8b19-9ff7c79bab68}" ma:internalName="TaxCatchAll" ma:showField="CatchAllData" ma:web="54c9768b-8331-4c6e-a962-1661e1ff1e22">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5BA6E4-3481-4335-8D6B-524A420CBF1A}">
  <ds:schemaRefs>
    <ds:schemaRef ds:uri="http://schemas.microsoft.com/sharepoint/v3/contenttype/forms"/>
  </ds:schemaRefs>
</ds:datastoreItem>
</file>

<file path=customXml/itemProps2.xml><?xml version="1.0" encoding="utf-8"?>
<ds:datastoreItem xmlns:ds="http://schemas.openxmlformats.org/officeDocument/2006/customXml" ds:itemID="{8BB6C91B-5381-4C53-837E-FC50E11790D7}">
  <ds:schemaRefs>
    <ds:schemaRef ds:uri="http://schemas.microsoft.com/office/2006/metadata/properties"/>
    <ds:schemaRef ds:uri="http://www.w3.org/XML/1998/namespace"/>
    <ds:schemaRef ds:uri="http://purl.org/dc/terms/"/>
    <ds:schemaRef ds:uri="http://purl.org/dc/dcmitype/"/>
    <ds:schemaRef ds:uri="54c9768b-8331-4c6e-a962-1661e1ff1e22"/>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275f5107-1889-4481-828c-f63d7e8fb07b"/>
  </ds:schemaRefs>
</ds:datastoreItem>
</file>

<file path=customXml/itemProps3.xml><?xml version="1.0" encoding="utf-8"?>
<ds:datastoreItem xmlns:ds="http://schemas.openxmlformats.org/officeDocument/2006/customXml" ds:itemID="{3D0F13A0-ED78-4A88-98DD-9F7E44E7D6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75f5107-1889-4481-828c-f63d7e8fb07b"/>
    <ds:schemaRef ds:uri="54c9768b-8331-4c6e-a962-1661e1ff1e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853</TotalTime>
  <Words>3992</Words>
  <Application>Microsoft Office PowerPoint</Application>
  <PresentationFormat>Widescreen</PresentationFormat>
  <Paragraphs>237</Paragraphs>
  <Slides>11</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Biometrics in Digital Identity</dc:title>
  <dc:subject/>
  <dc:creator>Brett Feldon</dc:creator>
  <cp:keywords/>
  <dc:description/>
  <cp:lastModifiedBy>Carolyn Allen</cp:lastModifiedBy>
  <cp:revision>52</cp:revision>
  <cp:lastPrinted>2024-02-21T06:07:00Z</cp:lastPrinted>
  <dcterms:created xsi:type="dcterms:W3CDTF">2023-10-23T00:15:08Z</dcterms:created>
  <dcterms:modified xsi:type="dcterms:W3CDTF">2024-04-29T13:00:45Z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0x01010002815EEC27FA07409EB29F301AEB3ED5</vt:lpwstr>
  </property>
</Properties>
</file>